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7" r:id="rId1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2" d="100"/>
          <a:sy n="102" d="100"/>
        </p:scale>
        <p:origin x="-447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mp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0705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868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007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062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864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416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778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90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418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4373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90A42-73D5-4EDE-AB90-2C1AAEA0A808}" type="datetimeFigureOut">
              <a:rPr lang="zh-CN" altLang="en-US" smtClean="0"/>
              <a:t>2020/2/25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B68A4-7F2E-46AC-9E80-04F6362DBA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756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12" Type="http://schemas.openxmlformats.org/officeDocument/2006/relationships/image" Target="../media/image2.tmp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7.xml"/><Relationship Id="rId10" Type="http://schemas.openxmlformats.org/officeDocument/2006/relationships/tags" Target="../tags/tag12.xml"/><Relationship Id="rId4" Type="http://schemas.openxmlformats.org/officeDocument/2006/relationships/tags" Target="../tags/tag6.xml"/><Relationship Id="rId9" Type="http://schemas.openxmlformats.org/officeDocument/2006/relationships/tags" Target="../tags/tag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2" Type="http://schemas.microsoft.com/office/2007/relationships/media" Target="../media/media5.wav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228600" y="914400"/>
            <a:ext cx="8610600" cy="76200"/>
          </a:xfrm>
          <a:prstGeom prst="rect">
            <a:avLst/>
          </a:prstGeom>
          <a:gradFill rotWithShape="0">
            <a:gsLst>
              <a:gs pos="0">
                <a:srgbClr val="66FF99"/>
              </a:gs>
              <a:gs pos="50000">
                <a:srgbClr val="FFFF66"/>
              </a:gs>
              <a:gs pos="100000">
                <a:srgbClr val="66FF99"/>
              </a:gs>
            </a:gsLst>
            <a:lin ang="2700000" scaled="1"/>
          </a:gradFill>
          <a:ln w="12700">
            <a:noFill/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grpSp>
        <p:nvGrpSpPr>
          <p:cNvPr id="40963" name="Group 51"/>
          <p:cNvGrpSpPr>
            <a:grpSpLocks/>
          </p:cNvGrpSpPr>
          <p:nvPr/>
        </p:nvGrpSpPr>
        <p:grpSpPr bwMode="auto">
          <a:xfrm>
            <a:off x="1600200" y="3213100"/>
            <a:ext cx="5334000" cy="1257300"/>
            <a:chOff x="1008" y="1800"/>
            <a:chExt cx="3360" cy="792"/>
          </a:xfrm>
        </p:grpSpPr>
        <p:sp>
          <p:nvSpPr>
            <p:cNvPr id="41002" name="Rectangle 4"/>
            <p:cNvSpPr>
              <a:spLocks noChangeArrowheads="1"/>
            </p:cNvSpPr>
            <p:nvPr/>
          </p:nvSpPr>
          <p:spPr bwMode="auto">
            <a:xfrm>
              <a:off x="1392" y="1968"/>
              <a:ext cx="528" cy="288"/>
            </a:xfrm>
            <a:prstGeom prst="rect">
              <a:avLst/>
            </a:prstGeom>
            <a:solidFill>
              <a:srgbClr val="92D050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r>
                <a:rPr lang="en-US" altLang="zh-CN" dirty="0" smtClean="0"/>
                <a:t>A</a:t>
              </a:r>
              <a:r>
                <a:rPr lang="zh-CN" altLang="en-US" dirty="0" smtClean="0"/>
                <a:t>进程</a:t>
              </a:r>
              <a:endParaRPr lang="zh-CN" altLang="en-US" dirty="0"/>
            </a:p>
          </p:txBody>
        </p:sp>
        <p:sp>
          <p:nvSpPr>
            <p:cNvPr id="41003" name="Rectangle 5"/>
            <p:cNvSpPr>
              <a:spLocks noChangeArrowheads="1"/>
            </p:cNvSpPr>
            <p:nvPr/>
          </p:nvSpPr>
          <p:spPr bwMode="auto">
            <a:xfrm>
              <a:off x="3552" y="1968"/>
              <a:ext cx="528" cy="28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r>
                <a:rPr lang="en-US" altLang="zh-CN" dirty="0" smtClean="0"/>
                <a:t>B</a:t>
              </a:r>
              <a:r>
                <a:rPr lang="zh-CN" altLang="en-US" dirty="0" smtClean="0"/>
                <a:t>进程</a:t>
              </a:r>
              <a:endParaRPr lang="zh-CN" altLang="en-US" dirty="0"/>
            </a:p>
          </p:txBody>
        </p:sp>
        <p:sp>
          <p:nvSpPr>
            <p:cNvPr id="41004" name="AutoShape 6"/>
            <p:cNvSpPr>
              <a:spLocks noChangeArrowheads="1"/>
            </p:cNvSpPr>
            <p:nvPr/>
          </p:nvSpPr>
          <p:spPr bwMode="auto">
            <a:xfrm>
              <a:off x="2352" y="2208"/>
              <a:ext cx="720" cy="288"/>
            </a:xfrm>
            <a:prstGeom prst="hexagon">
              <a:avLst>
                <a:gd name="adj" fmla="val 62500"/>
                <a:gd name="vf" fmla="val 115470"/>
              </a:avLst>
            </a:prstGeom>
            <a:solidFill>
              <a:schemeClr val="bg2">
                <a:lumMod val="60000"/>
                <a:lumOff val="4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005" name="Line 7"/>
            <p:cNvSpPr>
              <a:spLocks noChangeShapeType="1"/>
            </p:cNvSpPr>
            <p:nvPr/>
          </p:nvSpPr>
          <p:spPr bwMode="auto">
            <a:xfrm>
              <a:off x="1920" y="2208"/>
              <a:ext cx="480" cy="14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006" name="Line 8"/>
            <p:cNvSpPr>
              <a:spLocks noChangeShapeType="1"/>
            </p:cNvSpPr>
            <p:nvPr/>
          </p:nvSpPr>
          <p:spPr bwMode="auto">
            <a:xfrm>
              <a:off x="1008" y="1800"/>
              <a:ext cx="0" cy="76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007" name="Line 9"/>
            <p:cNvSpPr>
              <a:spLocks noChangeShapeType="1"/>
            </p:cNvSpPr>
            <p:nvPr/>
          </p:nvSpPr>
          <p:spPr bwMode="auto">
            <a:xfrm>
              <a:off x="1008" y="1824"/>
              <a:ext cx="336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008" name="Line 10"/>
            <p:cNvSpPr>
              <a:spLocks noChangeShapeType="1"/>
            </p:cNvSpPr>
            <p:nvPr/>
          </p:nvSpPr>
          <p:spPr bwMode="auto">
            <a:xfrm>
              <a:off x="4368" y="1824"/>
              <a:ext cx="0" cy="7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009" name="Line 11"/>
            <p:cNvSpPr>
              <a:spLocks noChangeShapeType="1"/>
            </p:cNvSpPr>
            <p:nvPr/>
          </p:nvSpPr>
          <p:spPr bwMode="auto">
            <a:xfrm flipV="1">
              <a:off x="1056" y="2592"/>
              <a:ext cx="331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010" name="Line 12"/>
            <p:cNvSpPr>
              <a:spLocks noChangeShapeType="1"/>
            </p:cNvSpPr>
            <p:nvPr/>
          </p:nvSpPr>
          <p:spPr bwMode="auto">
            <a:xfrm flipV="1">
              <a:off x="3072" y="2256"/>
              <a:ext cx="48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0964" name="Group 49"/>
          <p:cNvGrpSpPr>
            <a:grpSpLocks/>
          </p:cNvGrpSpPr>
          <p:nvPr/>
        </p:nvGrpSpPr>
        <p:grpSpPr bwMode="auto">
          <a:xfrm>
            <a:off x="1828800" y="5534025"/>
            <a:ext cx="5181600" cy="990600"/>
            <a:chOff x="1152" y="3360"/>
            <a:chExt cx="3264" cy="624"/>
          </a:xfrm>
        </p:grpSpPr>
        <p:sp>
          <p:nvSpPr>
            <p:cNvPr id="40969" name="Line 13"/>
            <p:cNvSpPr>
              <a:spLocks noChangeShapeType="1"/>
            </p:cNvSpPr>
            <p:nvPr/>
          </p:nvSpPr>
          <p:spPr bwMode="auto">
            <a:xfrm>
              <a:off x="3744" y="3936"/>
              <a:ext cx="6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0" name="Line 14"/>
            <p:cNvSpPr>
              <a:spLocks noChangeShapeType="1"/>
            </p:cNvSpPr>
            <p:nvPr/>
          </p:nvSpPr>
          <p:spPr bwMode="auto">
            <a:xfrm flipH="1">
              <a:off x="3744" y="3360"/>
              <a:ext cx="6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1" name="Line 15"/>
            <p:cNvSpPr>
              <a:spLocks noChangeShapeType="1"/>
            </p:cNvSpPr>
            <p:nvPr/>
          </p:nvSpPr>
          <p:spPr bwMode="auto">
            <a:xfrm>
              <a:off x="3744" y="3360"/>
              <a:ext cx="0" cy="5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2" name="Line 16"/>
            <p:cNvSpPr>
              <a:spLocks noChangeShapeType="1"/>
            </p:cNvSpPr>
            <p:nvPr/>
          </p:nvSpPr>
          <p:spPr bwMode="auto">
            <a:xfrm>
              <a:off x="4416" y="3360"/>
              <a:ext cx="0" cy="5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3" name="Line 17"/>
            <p:cNvSpPr>
              <a:spLocks noChangeShapeType="1"/>
            </p:cNvSpPr>
            <p:nvPr/>
          </p:nvSpPr>
          <p:spPr bwMode="auto">
            <a:xfrm>
              <a:off x="1152" y="3984"/>
              <a:ext cx="6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4" name="Line 18"/>
            <p:cNvSpPr>
              <a:spLocks noChangeShapeType="1"/>
            </p:cNvSpPr>
            <p:nvPr/>
          </p:nvSpPr>
          <p:spPr bwMode="auto">
            <a:xfrm flipH="1">
              <a:off x="1152" y="3408"/>
              <a:ext cx="6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en-US" altLang="zh-CN" dirty="0" smtClean="0"/>
            </a:p>
          </p:txBody>
        </p:sp>
        <p:sp>
          <p:nvSpPr>
            <p:cNvPr id="40975" name="Line 19"/>
            <p:cNvSpPr>
              <a:spLocks noChangeShapeType="1"/>
            </p:cNvSpPr>
            <p:nvPr/>
          </p:nvSpPr>
          <p:spPr bwMode="auto">
            <a:xfrm>
              <a:off x="1152" y="3385"/>
              <a:ext cx="0" cy="5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6" name="Line 20"/>
            <p:cNvSpPr>
              <a:spLocks noChangeShapeType="1"/>
            </p:cNvSpPr>
            <p:nvPr/>
          </p:nvSpPr>
          <p:spPr bwMode="auto">
            <a:xfrm>
              <a:off x="1824" y="3408"/>
              <a:ext cx="0" cy="57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77" name="Rectangle 21"/>
            <p:cNvSpPr>
              <a:spLocks noChangeArrowheads="1"/>
            </p:cNvSpPr>
            <p:nvPr/>
          </p:nvSpPr>
          <p:spPr bwMode="auto">
            <a:xfrm>
              <a:off x="1584" y="3552"/>
              <a:ext cx="192" cy="384"/>
            </a:xfrm>
            <a:prstGeom prst="rect">
              <a:avLst/>
            </a:prstGeom>
            <a:solidFill>
              <a:srgbClr val="92D050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r>
                <a:rPr lang="en-US" altLang="zh-CN" dirty="0" smtClean="0"/>
                <a:t>A</a:t>
              </a:r>
              <a:endParaRPr lang="zh-CN" altLang="en-US" dirty="0"/>
            </a:p>
          </p:txBody>
        </p:sp>
        <p:sp>
          <p:nvSpPr>
            <p:cNvPr id="40978" name="Rectangle 22"/>
            <p:cNvSpPr>
              <a:spLocks noChangeArrowheads="1"/>
            </p:cNvSpPr>
            <p:nvPr/>
          </p:nvSpPr>
          <p:spPr bwMode="auto">
            <a:xfrm>
              <a:off x="3792" y="3504"/>
              <a:ext cx="192" cy="38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r>
                <a:rPr lang="en-US" altLang="zh-CN" dirty="0" smtClean="0"/>
                <a:t>B</a:t>
              </a:r>
              <a:endParaRPr lang="zh-CN" altLang="en-US" dirty="0"/>
            </a:p>
          </p:txBody>
        </p:sp>
        <p:grpSp>
          <p:nvGrpSpPr>
            <p:cNvPr id="40979" name="Group 23"/>
            <p:cNvGrpSpPr>
              <a:grpSpLocks/>
            </p:cNvGrpSpPr>
            <p:nvPr/>
          </p:nvGrpSpPr>
          <p:grpSpPr bwMode="auto">
            <a:xfrm>
              <a:off x="2185" y="3371"/>
              <a:ext cx="1188" cy="552"/>
              <a:chOff x="3276" y="3336"/>
              <a:chExt cx="1188" cy="552"/>
            </a:xfrm>
          </p:grpSpPr>
          <p:grpSp>
            <p:nvGrpSpPr>
              <p:cNvPr id="40982" name="Group 24"/>
              <p:cNvGrpSpPr>
                <a:grpSpLocks/>
              </p:cNvGrpSpPr>
              <p:nvPr/>
            </p:nvGrpSpPr>
            <p:grpSpPr bwMode="auto">
              <a:xfrm>
                <a:off x="3289" y="3365"/>
                <a:ext cx="1175" cy="523"/>
                <a:chOff x="3289" y="3365"/>
                <a:chExt cx="1175" cy="523"/>
              </a:xfrm>
            </p:grpSpPr>
            <p:sp>
              <p:nvSpPr>
                <p:cNvPr id="40993" name="Oval 25"/>
                <p:cNvSpPr>
                  <a:spLocks noChangeArrowheads="1"/>
                </p:cNvSpPr>
                <p:nvPr/>
              </p:nvSpPr>
              <p:spPr bwMode="auto">
                <a:xfrm>
                  <a:off x="3702" y="3365"/>
                  <a:ext cx="504" cy="197"/>
                </a:xfrm>
                <a:prstGeom prst="ellipse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94" name="Oval 26"/>
                <p:cNvSpPr>
                  <a:spLocks noChangeArrowheads="1"/>
                </p:cNvSpPr>
                <p:nvPr/>
              </p:nvSpPr>
              <p:spPr bwMode="auto">
                <a:xfrm>
                  <a:off x="3420" y="3412"/>
                  <a:ext cx="363" cy="210"/>
                </a:xfrm>
                <a:prstGeom prst="ellipse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95" name="Oval 27"/>
                <p:cNvSpPr>
                  <a:spLocks noChangeArrowheads="1"/>
                </p:cNvSpPr>
                <p:nvPr/>
              </p:nvSpPr>
              <p:spPr bwMode="auto">
                <a:xfrm>
                  <a:off x="3289" y="3555"/>
                  <a:ext cx="245" cy="157"/>
                </a:xfrm>
                <a:prstGeom prst="ellipse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96" name="Oval 28"/>
                <p:cNvSpPr>
                  <a:spLocks noChangeArrowheads="1"/>
                </p:cNvSpPr>
                <p:nvPr/>
              </p:nvSpPr>
              <p:spPr bwMode="auto">
                <a:xfrm>
                  <a:off x="3373" y="3643"/>
                  <a:ext cx="380" cy="186"/>
                </a:xfrm>
                <a:prstGeom prst="ellipse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97" name="Oval 29"/>
                <p:cNvSpPr>
                  <a:spLocks noChangeArrowheads="1"/>
                </p:cNvSpPr>
                <p:nvPr/>
              </p:nvSpPr>
              <p:spPr bwMode="auto">
                <a:xfrm>
                  <a:off x="3662" y="3669"/>
                  <a:ext cx="577" cy="219"/>
                </a:xfrm>
                <a:prstGeom prst="ellipse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98" name="Oval 30"/>
                <p:cNvSpPr>
                  <a:spLocks noChangeArrowheads="1"/>
                </p:cNvSpPr>
                <p:nvPr/>
              </p:nvSpPr>
              <p:spPr bwMode="auto">
                <a:xfrm>
                  <a:off x="4038" y="3426"/>
                  <a:ext cx="366" cy="146"/>
                </a:xfrm>
                <a:prstGeom prst="ellipse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99" name="Oval 31"/>
                <p:cNvSpPr>
                  <a:spLocks noChangeArrowheads="1"/>
                </p:cNvSpPr>
                <p:nvPr/>
              </p:nvSpPr>
              <p:spPr bwMode="auto">
                <a:xfrm>
                  <a:off x="4110" y="3541"/>
                  <a:ext cx="354" cy="164"/>
                </a:xfrm>
                <a:prstGeom prst="ellipse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1000" name="Oval 32"/>
                <p:cNvSpPr>
                  <a:spLocks noChangeArrowheads="1"/>
                </p:cNvSpPr>
                <p:nvPr/>
              </p:nvSpPr>
              <p:spPr bwMode="auto">
                <a:xfrm>
                  <a:off x="4078" y="3572"/>
                  <a:ext cx="341" cy="278"/>
                </a:xfrm>
                <a:prstGeom prst="ellipse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1001" name="Oval 33"/>
                <p:cNvSpPr>
                  <a:spLocks noChangeArrowheads="1"/>
                </p:cNvSpPr>
                <p:nvPr/>
              </p:nvSpPr>
              <p:spPr bwMode="auto">
                <a:xfrm>
                  <a:off x="3501" y="3486"/>
                  <a:ext cx="754" cy="278"/>
                </a:xfrm>
                <a:prstGeom prst="ellipse">
                  <a:avLst/>
                </a:prstGeom>
                <a:solidFill>
                  <a:srgbClr val="000000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0983" name="Group 34"/>
              <p:cNvGrpSpPr>
                <a:grpSpLocks/>
              </p:cNvGrpSpPr>
              <p:nvPr/>
            </p:nvGrpSpPr>
            <p:grpSpPr bwMode="auto">
              <a:xfrm>
                <a:off x="3276" y="3336"/>
                <a:ext cx="1156" cy="542"/>
                <a:chOff x="3276" y="3336"/>
                <a:chExt cx="1156" cy="542"/>
              </a:xfrm>
            </p:grpSpPr>
            <p:sp>
              <p:nvSpPr>
                <p:cNvPr id="40984" name="Oval 35"/>
                <p:cNvSpPr>
                  <a:spLocks noChangeArrowheads="1"/>
                </p:cNvSpPr>
                <p:nvPr/>
              </p:nvSpPr>
              <p:spPr bwMode="auto">
                <a:xfrm>
                  <a:off x="3686" y="3336"/>
                  <a:ext cx="491" cy="219"/>
                </a:xfrm>
                <a:prstGeom prst="ellipse">
                  <a:avLst/>
                </a:prstGeom>
                <a:solidFill>
                  <a:srgbClr val="CEDADB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85" name="Oval 36"/>
                <p:cNvSpPr>
                  <a:spLocks noChangeArrowheads="1"/>
                </p:cNvSpPr>
                <p:nvPr/>
              </p:nvSpPr>
              <p:spPr bwMode="auto">
                <a:xfrm>
                  <a:off x="3405" y="3398"/>
                  <a:ext cx="359" cy="216"/>
                </a:xfrm>
                <a:prstGeom prst="ellipse">
                  <a:avLst/>
                </a:prstGeom>
                <a:solidFill>
                  <a:srgbClr val="CEDADB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86" name="Oval 37"/>
                <p:cNvSpPr>
                  <a:spLocks noChangeArrowheads="1"/>
                </p:cNvSpPr>
                <p:nvPr/>
              </p:nvSpPr>
              <p:spPr bwMode="auto">
                <a:xfrm>
                  <a:off x="3276" y="3541"/>
                  <a:ext cx="243" cy="164"/>
                </a:xfrm>
                <a:prstGeom prst="ellipse">
                  <a:avLst/>
                </a:prstGeom>
                <a:solidFill>
                  <a:srgbClr val="CEDADB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87" name="Oval 38"/>
                <p:cNvSpPr>
                  <a:spLocks noChangeArrowheads="1"/>
                </p:cNvSpPr>
                <p:nvPr/>
              </p:nvSpPr>
              <p:spPr bwMode="auto">
                <a:xfrm>
                  <a:off x="3359" y="3622"/>
                  <a:ext cx="376" cy="178"/>
                </a:xfrm>
                <a:prstGeom prst="ellipse">
                  <a:avLst/>
                </a:prstGeom>
                <a:solidFill>
                  <a:srgbClr val="CEDADB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88" name="Oval 39"/>
                <p:cNvSpPr>
                  <a:spLocks noChangeArrowheads="1"/>
                </p:cNvSpPr>
                <p:nvPr/>
              </p:nvSpPr>
              <p:spPr bwMode="auto">
                <a:xfrm>
                  <a:off x="3635" y="3652"/>
                  <a:ext cx="588" cy="226"/>
                </a:xfrm>
                <a:prstGeom prst="ellipse">
                  <a:avLst/>
                </a:prstGeom>
                <a:solidFill>
                  <a:srgbClr val="CEDADB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89" name="Oval 40"/>
                <p:cNvSpPr>
                  <a:spLocks noChangeArrowheads="1"/>
                </p:cNvSpPr>
                <p:nvPr/>
              </p:nvSpPr>
              <p:spPr bwMode="auto">
                <a:xfrm>
                  <a:off x="4024" y="3398"/>
                  <a:ext cx="357" cy="164"/>
                </a:xfrm>
                <a:prstGeom prst="ellipse">
                  <a:avLst/>
                </a:prstGeom>
                <a:solidFill>
                  <a:srgbClr val="CEDADB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90" name="Oval 41"/>
                <p:cNvSpPr>
                  <a:spLocks noChangeArrowheads="1"/>
                </p:cNvSpPr>
                <p:nvPr/>
              </p:nvSpPr>
              <p:spPr bwMode="auto">
                <a:xfrm>
                  <a:off x="4078" y="3531"/>
                  <a:ext cx="354" cy="155"/>
                </a:xfrm>
                <a:prstGeom prst="ellipse">
                  <a:avLst/>
                </a:prstGeom>
                <a:solidFill>
                  <a:srgbClr val="CEDADB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91" name="Oval 42"/>
                <p:cNvSpPr>
                  <a:spLocks noChangeArrowheads="1"/>
                </p:cNvSpPr>
                <p:nvPr/>
              </p:nvSpPr>
              <p:spPr bwMode="auto">
                <a:xfrm>
                  <a:off x="4038" y="3562"/>
                  <a:ext cx="366" cy="281"/>
                </a:xfrm>
                <a:prstGeom prst="ellipse">
                  <a:avLst/>
                </a:prstGeom>
                <a:solidFill>
                  <a:srgbClr val="CEDADB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40992" name="Oval 43"/>
                <p:cNvSpPr>
                  <a:spLocks noChangeArrowheads="1"/>
                </p:cNvSpPr>
                <p:nvPr/>
              </p:nvSpPr>
              <p:spPr bwMode="auto">
                <a:xfrm>
                  <a:off x="3487" y="3462"/>
                  <a:ext cx="752" cy="276"/>
                </a:xfrm>
                <a:prstGeom prst="ellipse">
                  <a:avLst/>
                </a:prstGeom>
                <a:solidFill>
                  <a:srgbClr val="CEDADB"/>
                </a:solidFill>
                <a:ln w="12700">
                  <a:noFill/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40980" name="Line 44"/>
            <p:cNvSpPr>
              <a:spLocks noChangeShapeType="1"/>
            </p:cNvSpPr>
            <p:nvPr/>
          </p:nvSpPr>
          <p:spPr bwMode="auto">
            <a:xfrm flipV="1">
              <a:off x="1776" y="3727"/>
              <a:ext cx="489" cy="6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981" name="Line 45"/>
            <p:cNvSpPr>
              <a:spLocks noChangeShapeType="1"/>
            </p:cNvSpPr>
            <p:nvPr/>
          </p:nvSpPr>
          <p:spPr bwMode="auto">
            <a:xfrm>
              <a:off x="3360" y="3696"/>
              <a:ext cx="38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965" name="Text Box 46"/>
          <p:cNvSpPr txBox="1">
            <a:spLocks noChangeArrowheads="1"/>
          </p:cNvSpPr>
          <p:nvPr/>
        </p:nvSpPr>
        <p:spPr bwMode="auto">
          <a:xfrm>
            <a:off x="8578850" y="117475"/>
            <a:ext cx="49244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CN" dirty="0" smtClean="0"/>
              <a:t>28</a:t>
            </a:r>
            <a:endParaRPr lang="en-US" altLang="zh-CN" dirty="0"/>
          </a:p>
        </p:txBody>
      </p:sp>
      <p:sp>
        <p:nvSpPr>
          <p:cNvPr id="40966" name="Text Box 47"/>
          <p:cNvSpPr txBox="1">
            <a:spLocks noChangeArrowheads="1"/>
          </p:cNvSpPr>
          <p:nvPr/>
        </p:nvSpPr>
        <p:spPr bwMode="auto">
          <a:xfrm>
            <a:off x="365125" y="4498975"/>
            <a:ext cx="8321675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sz="2800" b="1" i="1" u="sng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不同系统之间</a:t>
            </a:r>
            <a:r>
              <a:rPr lang="zh-CN" altLang="en-US" sz="2800" b="1">
                <a:latin typeface="楷体" pitchFamily="18" charset="-122"/>
                <a:ea typeface="楷体" pitchFamily="18" charset="-122"/>
              </a:rPr>
              <a:t>：通过网络进行通信，利用线路和中继设备的传输</a:t>
            </a:r>
            <a:r>
              <a:rPr lang="en-US" altLang="zh-CN" sz="2800" b="1">
                <a:latin typeface="楷体" pitchFamily="18" charset="-122"/>
                <a:ea typeface="楷体" pitchFamily="18" charset="-122"/>
              </a:rPr>
              <a:t>/</a:t>
            </a:r>
            <a:r>
              <a:rPr lang="zh-CN" altLang="en-US" sz="2800" b="1">
                <a:latin typeface="楷体" pitchFamily="18" charset="-122"/>
                <a:ea typeface="楷体" pitchFamily="18" charset="-122"/>
              </a:rPr>
              <a:t>存储</a:t>
            </a:r>
            <a:r>
              <a:rPr lang="en-US" altLang="zh-CN" sz="2800" b="1">
                <a:latin typeface="楷体" pitchFamily="18" charset="-122"/>
                <a:ea typeface="楷体" pitchFamily="18" charset="-122"/>
              </a:rPr>
              <a:t>/</a:t>
            </a:r>
            <a:r>
              <a:rPr lang="zh-CN" altLang="en-US" sz="2800" b="1">
                <a:latin typeface="楷体" pitchFamily="18" charset="-122"/>
                <a:ea typeface="楷体" pitchFamily="18" charset="-122"/>
              </a:rPr>
              <a:t>处理能力</a:t>
            </a:r>
            <a:endParaRPr lang="zh-CN" altLang="en-US"/>
          </a:p>
        </p:txBody>
      </p:sp>
      <p:sp>
        <p:nvSpPr>
          <p:cNvPr id="40967" name="Text Box 48"/>
          <p:cNvSpPr txBox="1">
            <a:spLocks noChangeArrowheads="1"/>
          </p:cNvSpPr>
          <p:nvPr/>
        </p:nvSpPr>
        <p:spPr bwMode="auto">
          <a:xfrm>
            <a:off x="354013" y="322263"/>
            <a:ext cx="4649787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spcAft>
                <a:spcPct val="80000"/>
              </a:spcAft>
            </a:pPr>
            <a:r>
              <a:rPr lang="zh-CN" altLang="en-US" sz="3200" b="1">
                <a:latin typeface="楷体" pitchFamily="18" charset="-122"/>
                <a:ea typeface="楷体" pitchFamily="18" charset="-122"/>
              </a:rPr>
              <a:t>计算机通信的基本原理</a:t>
            </a:r>
            <a:endParaRPr lang="zh-CN" altLang="en-US"/>
          </a:p>
        </p:txBody>
      </p:sp>
      <p:sp>
        <p:nvSpPr>
          <p:cNvPr id="40968" name="Text Box 50"/>
          <p:cNvSpPr txBox="1">
            <a:spLocks noChangeArrowheads="1"/>
          </p:cNvSpPr>
          <p:nvPr/>
        </p:nvSpPr>
        <p:spPr bwMode="auto">
          <a:xfrm>
            <a:off x="354013" y="1125538"/>
            <a:ext cx="8321675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spcAft>
                <a:spcPct val="20000"/>
              </a:spcAft>
            </a:pPr>
            <a:r>
              <a:rPr lang="en-US" altLang="zh-CN" b="1" dirty="0">
                <a:sym typeface="Wingdings" pitchFamily="2" charset="2"/>
              </a:rPr>
              <a:t>☆  </a:t>
            </a:r>
            <a:r>
              <a:rPr lang="zh-CN" altLang="en-US" sz="2800" b="1" dirty="0">
                <a:latin typeface="楷体" pitchFamily="18" charset="-122"/>
                <a:ea typeface="楷体" pitchFamily="18" charset="-122"/>
                <a:sym typeface="Wingdings" pitchFamily="2" charset="2"/>
              </a:rPr>
              <a:t>计算机通信的实质：</a:t>
            </a: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进程（线程</a:t>
            </a:r>
            <a:r>
              <a:rPr lang="zh-CN" altLang="en-US" sz="2800" b="1" dirty="0" smtClean="0">
                <a:latin typeface="楷体" pitchFamily="18" charset="-122"/>
                <a:ea typeface="楷体" pitchFamily="18" charset="-122"/>
              </a:rPr>
              <a:t>）类</a:t>
            </a:r>
            <a:r>
              <a:rPr lang="zh-CN" altLang="en-US" sz="2800" b="1" dirty="0" smtClean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对等实体</a:t>
            </a: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之间的通信</a:t>
            </a:r>
          </a:p>
          <a:p>
            <a:pPr>
              <a:spcBef>
                <a:spcPct val="20000"/>
              </a:spcBef>
            </a:pP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 各进程间相互制约地</a:t>
            </a:r>
            <a:r>
              <a:rPr lang="zh-CN" altLang="en-US" sz="2800" b="1" u="sng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等待</a:t>
            </a: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或</a:t>
            </a:r>
            <a:r>
              <a:rPr lang="zh-CN" altLang="en-US" sz="2800" b="1" u="sng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互通消息</a:t>
            </a:r>
            <a:endParaRPr lang="zh-CN" altLang="en-US" sz="2800" b="1" dirty="0">
              <a:solidFill>
                <a:srgbClr val="FF0000"/>
              </a:solidFill>
              <a:latin typeface="楷体" pitchFamily="18" charset="-122"/>
              <a:ea typeface="楷体" pitchFamily="18" charset="-122"/>
            </a:endParaRPr>
          </a:p>
          <a:p>
            <a:pPr>
              <a:spcBef>
                <a:spcPct val="20000"/>
              </a:spcBef>
            </a:pPr>
            <a:r>
              <a:rPr lang="zh-CN" altLang="en-US" sz="2800" b="1" i="1" u="sng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同一系统中</a:t>
            </a: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：共享内存、缓冲区、文件等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878087" y="5740514"/>
            <a:ext cx="461665" cy="78483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 smtClean="0"/>
              <a:t>主机一</a:t>
            </a:r>
            <a:endParaRPr lang="zh-CN" alt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6444208" y="5589240"/>
            <a:ext cx="461665" cy="78483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dirty="0" smtClean="0"/>
              <a:t>主机二</a:t>
            </a:r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151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 advTm="140131"/>
    </mc:Choice>
    <mc:Fallback>
      <p:transition spd="slow" advTm="140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2"/>
            </p:custDataLst>
          </p:nvPr>
        </p:nvSpPr>
        <p:spPr>
          <a:xfrm>
            <a:off x="827584" y="1484784"/>
            <a:ext cx="73152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2800" b="1" dirty="0">
                <a:latin typeface="楷体" pitchFamily="18" charset="-122"/>
                <a:ea typeface="楷体" pitchFamily="18" charset="-122"/>
              </a:rPr>
              <a:t>1</a:t>
            </a: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、为什么说协议是计算机网络的灵魂？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2800" b="1" dirty="0">
                <a:latin typeface="楷体" pitchFamily="18" charset="-122"/>
                <a:ea typeface="楷体" pitchFamily="18" charset="-122"/>
              </a:rPr>
              <a:t>2</a:t>
            </a: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、协议究竟定义了些什么</a:t>
            </a:r>
            <a:r>
              <a:rPr lang="zh-CN" altLang="en-US" sz="2800" b="1" dirty="0" smtClean="0"/>
              <a:t>？</a:t>
            </a:r>
            <a:endParaRPr lang="en-US" altLang="zh-CN" sz="2800" b="1" dirty="0" smtClean="0"/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2800" b="1" dirty="0" smtClean="0"/>
              <a:t>（</a:t>
            </a:r>
            <a:r>
              <a:rPr lang="en-US" altLang="zh-CN" sz="2800" b="1" dirty="0" smtClean="0"/>
              <a:t>15</a:t>
            </a:r>
            <a:r>
              <a:rPr lang="zh-CN" altLang="en-US" sz="2800" b="1" dirty="0" smtClean="0"/>
              <a:t>分钟）</a:t>
            </a:r>
            <a:endParaRPr lang="en-US" altLang="zh-CN" sz="2800" b="1" dirty="0"/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>
            <a:off x="61722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作答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2" name="矩形 11"/>
          <p:cNvSpPr/>
          <p:nvPr>
            <p:custDataLst>
              <p:tags r:id="rId4"/>
            </p:custDataLst>
          </p:nvPr>
        </p:nvSpPr>
        <p:spPr>
          <a:xfrm>
            <a:off x="0" y="5849303"/>
            <a:ext cx="9144000" cy="365760"/>
          </a:xfrm>
          <a:prstGeom prst="rect">
            <a:avLst/>
          </a:prstGeom>
          <a:solidFill>
            <a:srgbClr val="FBFAEF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r>
              <a:rPr lang="zh-CN" altLang="en-US" sz="12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正常使用主观题需</a:t>
            </a:r>
            <a:r>
              <a:rPr lang="en-US" altLang="zh-CN" sz="12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2.0</a:t>
            </a:r>
            <a:r>
              <a:rPr lang="zh-CN" altLang="en-US" sz="12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以上版本雨课堂</a:t>
            </a:r>
            <a:endParaRPr lang="zh-CN" altLang="en-US" sz="12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grpSp>
        <p:nvGrpSpPr>
          <p:cNvPr id="11" name="组合 10"/>
          <p:cNvGrpSpPr/>
          <p:nvPr>
            <p:custDataLst>
              <p:tags r:id="rId5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7" name="TitleBackground"/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ColorBlock"/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ypeText"/>
            <p:cNvSpPr txBox="1"/>
            <p:nvPr>
              <p:custDataLst>
                <p:tags r:id="rId9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主观题</a:t>
              </a:r>
              <a:endParaRPr lang="zh-CN" altLang="en-US" sz="260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  <p:sp>
          <p:nvSpPr>
            <p:cNvPr id="10" name="TipText"/>
            <p:cNvSpPr txBox="1"/>
            <p:nvPr>
              <p:custDataLst>
                <p:tags r:id="rId10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10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pic>
        <p:nvPicPr>
          <p:cNvPr id="4" name="图片 3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55322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ext Box 63"/>
          <p:cNvSpPr txBox="1">
            <a:spLocks noChangeArrowheads="1"/>
          </p:cNvSpPr>
          <p:nvPr/>
        </p:nvSpPr>
        <p:spPr bwMode="auto">
          <a:xfrm>
            <a:off x="683568" y="260648"/>
            <a:ext cx="1988045" cy="5232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800" b="1" dirty="0"/>
              <a:t>通信举例：</a:t>
            </a:r>
          </a:p>
        </p:txBody>
      </p:sp>
      <p:grpSp>
        <p:nvGrpSpPr>
          <p:cNvPr id="41987" name="Group 70"/>
          <p:cNvGrpSpPr>
            <a:grpSpLocks/>
          </p:cNvGrpSpPr>
          <p:nvPr/>
        </p:nvGrpSpPr>
        <p:grpSpPr bwMode="auto">
          <a:xfrm>
            <a:off x="914400" y="454025"/>
            <a:ext cx="7302500" cy="3889375"/>
            <a:chOff x="576" y="286"/>
            <a:chExt cx="4600" cy="2450"/>
          </a:xfrm>
        </p:grpSpPr>
        <p:sp>
          <p:nvSpPr>
            <p:cNvPr id="41991" name="Rectangle 15"/>
            <p:cNvSpPr>
              <a:spLocks noChangeArrowheads="1"/>
            </p:cNvSpPr>
            <p:nvPr/>
          </p:nvSpPr>
          <p:spPr bwMode="auto">
            <a:xfrm>
              <a:off x="3360" y="562"/>
              <a:ext cx="1816" cy="1768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992" name="Rectangle 14"/>
            <p:cNvSpPr>
              <a:spLocks noChangeArrowheads="1"/>
            </p:cNvSpPr>
            <p:nvPr/>
          </p:nvSpPr>
          <p:spPr bwMode="auto">
            <a:xfrm>
              <a:off x="576" y="562"/>
              <a:ext cx="1816" cy="1768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1993" name="Group 4"/>
            <p:cNvGrpSpPr>
              <a:grpSpLocks/>
            </p:cNvGrpSpPr>
            <p:nvPr/>
          </p:nvGrpSpPr>
          <p:grpSpPr bwMode="auto">
            <a:xfrm>
              <a:off x="3504" y="898"/>
              <a:ext cx="952" cy="1096"/>
              <a:chOff x="3220" y="2308"/>
              <a:chExt cx="952" cy="1096"/>
            </a:xfrm>
          </p:grpSpPr>
          <p:sp>
            <p:nvSpPr>
              <p:cNvPr id="42050" name="Rectangle 5"/>
              <p:cNvSpPr>
                <a:spLocks noChangeArrowheads="1"/>
              </p:cNvSpPr>
              <p:nvPr/>
            </p:nvSpPr>
            <p:spPr bwMode="auto">
              <a:xfrm>
                <a:off x="3268" y="2308"/>
                <a:ext cx="71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solidFill>
                      <a:srgbClr val="FF0000"/>
                    </a:solidFill>
                    <a:latin typeface="楷体" pitchFamily="18" charset="-122"/>
                    <a:ea typeface="楷体" pitchFamily="18" charset="-122"/>
                  </a:rPr>
                  <a:t>应用进程</a:t>
                </a:r>
              </a:p>
            </p:txBody>
          </p:sp>
          <p:sp>
            <p:nvSpPr>
              <p:cNvPr id="42051" name="Rectangle 6"/>
              <p:cNvSpPr>
                <a:spLocks noChangeArrowheads="1"/>
              </p:cNvSpPr>
              <p:nvPr/>
            </p:nvSpPr>
            <p:spPr bwMode="auto">
              <a:xfrm>
                <a:off x="3220" y="2740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网络控制程序</a:t>
                </a:r>
              </a:p>
            </p:txBody>
          </p:sp>
          <p:sp>
            <p:nvSpPr>
              <p:cNvPr id="42052" name="Rectangle 7"/>
              <p:cNvSpPr>
                <a:spLocks noChangeArrowheads="1"/>
              </p:cNvSpPr>
              <p:nvPr/>
            </p:nvSpPr>
            <p:spPr bwMode="auto">
              <a:xfrm>
                <a:off x="3220" y="3172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通信接口</a:t>
                </a:r>
              </a:p>
            </p:txBody>
          </p:sp>
        </p:grpSp>
        <p:sp>
          <p:nvSpPr>
            <p:cNvPr id="41994" name="Rectangle 8"/>
            <p:cNvSpPr>
              <a:spLocks noChangeArrowheads="1"/>
            </p:cNvSpPr>
            <p:nvPr/>
          </p:nvSpPr>
          <p:spPr bwMode="auto">
            <a:xfrm>
              <a:off x="768" y="754"/>
              <a:ext cx="280" cy="128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操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作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系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统</a:t>
              </a:r>
            </a:p>
          </p:txBody>
        </p:sp>
        <p:grpSp>
          <p:nvGrpSpPr>
            <p:cNvPr id="41995" name="Group 9"/>
            <p:cNvGrpSpPr>
              <a:grpSpLocks/>
            </p:cNvGrpSpPr>
            <p:nvPr/>
          </p:nvGrpSpPr>
          <p:grpSpPr bwMode="auto">
            <a:xfrm>
              <a:off x="1248" y="898"/>
              <a:ext cx="952" cy="1096"/>
              <a:chOff x="964" y="2308"/>
              <a:chExt cx="952" cy="1096"/>
            </a:xfrm>
          </p:grpSpPr>
          <p:sp>
            <p:nvSpPr>
              <p:cNvPr id="42047" name="Rectangle 10"/>
              <p:cNvSpPr>
                <a:spLocks noChangeArrowheads="1"/>
              </p:cNvSpPr>
              <p:nvPr/>
            </p:nvSpPr>
            <p:spPr bwMode="auto">
              <a:xfrm>
                <a:off x="1012" y="2308"/>
                <a:ext cx="71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solidFill>
                      <a:srgbClr val="FF0000"/>
                    </a:solidFill>
                    <a:latin typeface="楷体" pitchFamily="18" charset="-122"/>
                    <a:ea typeface="楷体" pitchFamily="18" charset="-122"/>
                  </a:rPr>
                  <a:t>应用进程</a:t>
                </a:r>
              </a:p>
            </p:txBody>
          </p:sp>
          <p:sp>
            <p:nvSpPr>
              <p:cNvPr id="42048" name="Rectangle 11"/>
              <p:cNvSpPr>
                <a:spLocks noChangeArrowheads="1"/>
              </p:cNvSpPr>
              <p:nvPr/>
            </p:nvSpPr>
            <p:spPr bwMode="auto">
              <a:xfrm>
                <a:off x="964" y="2740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网络控制程序</a:t>
                </a:r>
              </a:p>
            </p:txBody>
          </p:sp>
          <p:sp>
            <p:nvSpPr>
              <p:cNvPr id="42049" name="Rectangle 12"/>
              <p:cNvSpPr>
                <a:spLocks noChangeArrowheads="1"/>
              </p:cNvSpPr>
              <p:nvPr/>
            </p:nvSpPr>
            <p:spPr bwMode="auto">
              <a:xfrm>
                <a:off x="964" y="3172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通信接口</a:t>
                </a:r>
              </a:p>
            </p:txBody>
          </p:sp>
        </p:grpSp>
        <p:sp>
          <p:nvSpPr>
            <p:cNvPr id="41996" name="Rectangle 13"/>
            <p:cNvSpPr>
              <a:spLocks noChangeArrowheads="1"/>
            </p:cNvSpPr>
            <p:nvPr/>
          </p:nvSpPr>
          <p:spPr bwMode="auto">
            <a:xfrm>
              <a:off x="4656" y="850"/>
              <a:ext cx="280" cy="128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操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作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系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统</a:t>
              </a:r>
            </a:p>
          </p:txBody>
        </p:sp>
        <p:sp>
          <p:nvSpPr>
            <p:cNvPr id="41997" name="Line 16"/>
            <p:cNvSpPr>
              <a:spLocks noChangeShapeType="1"/>
            </p:cNvSpPr>
            <p:nvPr/>
          </p:nvSpPr>
          <p:spPr bwMode="auto">
            <a:xfrm>
              <a:off x="2016" y="990"/>
              <a:ext cx="15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998" name="Line 17"/>
            <p:cNvSpPr>
              <a:spLocks noChangeShapeType="1"/>
            </p:cNvSpPr>
            <p:nvPr/>
          </p:nvSpPr>
          <p:spPr bwMode="auto">
            <a:xfrm>
              <a:off x="2208" y="1422"/>
              <a:ext cx="12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999" name="Line 18"/>
            <p:cNvSpPr>
              <a:spLocks noChangeShapeType="1"/>
            </p:cNvSpPr>
            <p:nvPr/>
          </p:nvSpPr>
          <p:spPr bwMode="auto">
            <a:xfrm>
              <a:off x="2208" y="1854"/>
              <a:ext cx="12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0" name="Line 19"/>
            <p:cNvSpPr>
              <a:spLocks noChangeShapeType="1"/>
            </p:cNvSpPr>
            <p:nvPr/>
          </p:nvSpPr>
          <p:spPr bwMode="auto">
            <a:xfrm>
              <a:off x="1724" y="2002"/>
              <a:ext cx="0" cy="4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1" name="Line 20"/>
            <p:cNvSpPr>
              <a:spLocks noChangeShapeType="1"/>
            </p:cNvSpPr>
            <p:nvPr/>
          </p:nvSpPr>
          <p:spPr bwMode="auto">
            <a:xfrm>
              <a:off x="1728" y="2478"/>
              <a:ext cx="8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2" name="Line 21"/>
            <p:cNvSpPr>
              <a:spLocks noChangeShapeType="1"/>
            </p:cNvSpPr>
            <p:nvPr/>
          </p:nvSpPr>
          <p:spPr bwMode="auto">
            <a:xfrm>
              <a:off x="4028" y="2002"/>
              <a:ext cx="0" cy="4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3" name="Line 22"/>
            <p:cNvSpPr>
              <a:spLocks noChangeShapeType="1"/>
            </p:cNvSpPr>
            <p:nvPr/>
          </p:nvSpPr>
          <p:spPr bwMode="auto">
            <a:xfrm flipH="1">
              <a:off x="3160" y="2478"/>
              <a:ext cx="8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2004" name="Group 23"/>
            <p:cNvGrpSpPr>
              <a:grpSpLocks/>
            </p:cNvGrpSpPr>
            <p:nvPr/>
          </p:nvGrpSpPr>
          <p:grpSpPr bwMode="auto">
            <a:xfrm>
              <a:off x="2400" y="2386"/>
              <a:ext cx="848" cy="350"/>
              <a:chOff x="2112" y="3773"/>
              <a:chExt cx="848" cy="350"/>
            </a:xfrm>
          </p:grpSpPr>
          <p:grpSp>
            <p:nvGrpSpPr>
              <p:cNvPr id="42025" name="Group 24"/>
              <p:cNvGrpSpPr>
                <a:grpSpLocks/>
              </p:cNvGrpSpPr>
              <p:nvPr/>
            </p:nvGrpSpPr>
            <p:grpSpPr bwMode="auto">
              <a:xfrm>
                <a:off x="2112" y="3792"/>
                <a:ext cx="848" cy="331"/>
                <a:chOff x="2112" y="3792"/>
                <a:chExt cx="848" cy="331"/>
              </a:xfrm>
            </p:grpSpPr>
            <p:grpSp>
              <p:nvGrpSpPr>
                <p:cNvPr id="42027" name="Group 25"/>
                <p:cNvGrpSpPr>
                  <a:grpSpLocks/>
                </p:cNvGrpSpPr>
                <p:nvPr/>
              </p:nvGrpSpPr>
              <p:grpSpPr bwMode="auto">
                <a:xfrm>
                  <a:off x="2123" y="3808"/>
                  <a:ext cx="837" cy="315"/>
                  <a:chOff x="2123" y="3808"/>
                  <a:chExt cx="837" cy="315"/>
                </a:xfrm>
              </p:grpSpPr>
              <p:sp>
                <p:nvSpPr>
                  <p:cNvPr id="42038" name="Oval 26"/>
                  <p:cNvSpPr>
                    <a:spLocks noChangeArrowheads="1"/>
                  </p:cNvSpPr>
                  <p:nvPr/>
                </p:nvSpPr>
                <p:spPr bwMode="auto">
                  <a:xfrm>
                    <a:off x="2414" y="3808"/>
                    <a:ext cx="362" cy="11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39" name="Oval 27"/>
                  <p:cNvSpPr>
                    <a:spLocks noChangeArrowheads="1"/>
                  </p:cNvSpPr>
                  <p:nvPr/>
                </p:nvSpPr>
                <p:spPr bwMode="auto">
                  <a:xfrm>
                    <a:off x="2217" y="3838"/>
                    <a:ext cx="256" cy="127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40" name="Oval 28"/>
                  <p:cNvSpPr>
                    <a:spLocks noChangeArrowheads="1"/>
                  </p:cNvSpPr>
                  <p:nvPr/>
                </p:nvSpPr>
                <p:spPr bwMode="auto">
                  <a:xfrm>
                    <a:off x="2123" y="3919"/>
                    <a:ext cx="175" cy="9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41" name="Oval 29"/>
                  <p:cNvSpPr>
                    <a:spLocks noChangeArrowheads="1"/>
                  </p:cNvSpPr>
                  <p:nvPr/>
                </p:nvSpPr>
                <p:spPr bwMode="auto">
                  <a:xfrm>
                    <a:off x="2183" y="3973"/>
                    <a:ext cx="267" cy="112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42" name="Oval 30"/>
                  <p:cNvSpPr>
                    <a:spLocks noChangeArrowheads="1"/>
                  </p:cNvSpPr>
                  <p:nvPr/>
                </p:nvSpPr>
                <p:spPr bwMode="auto">
                  <a:xfrm>
                    <a:off x="2391" y="3988"/>
                    <a:ext cx="406" cy="13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43" name="Oval 31"/>
                  <p:cNvSpPr>
                    <a:spLocks noChangeArrowheads="1"/>
                  </p:cNvSpPr>
                  <p:nvPr/>
                </p:nvSpPr>
                <p:spPr bwMode="auto">
                  <a:xfrm>
                    <a:off x="2658" y="3845"/>
                    <a:ext cx="257" cy="90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44" name="Oval 32"/>
                  <p:cNvSpPr>
                    <a:spLocks noChangeArrowheads="1"/>
                  </p:cNvSpPr>
                  <p:nvPr/>
                </p:nvSpPr>
                <p:spPr bwMode="auto">
                  <a:xfrm>
                    <a:off x="2705" y="3912"/>
                    <a:ext cx="255" cy="98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45" name="Oval 33"/>
                  <p:cNvSpPr>
                    <a:spLocks noChangeArrowheads="1"/>
                  </p:cNvSpPr>
                  <p:nvPr/>
                </p:nvSpPr>
                <p:spPr bwMode="auto">
                  <a:xfrm>
                    <a:off x="2682" y="3935"/>
                    <a:ext cx="244" cy="16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46" name="Oval 34"/>
                  <p:cNvSpPr>
                    <a:spLocks noChangeArrowheads="1"/>
                  </p:cNvSpPr>
                  <p:nvPr/>
                </p:nvSpPr>
                <p:spPr bwMode="auto">
                  <a:xfrm>
                    <a:off x="2276" y="3882"/>
                    <a:ext cx="535" cy="16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42028" name="Group 35"/>
                <p:cNvGrpSpPr>
                  <a:grpSpLocks/>
                </p:cNvGrpSpPr>
                <p:nvPr/>
              </p:nvGrpSpPr>
              <p:grpSpPr bwMode="auto">
                <a:xfrm>
                  <a:off x="2112" y="3792"/>
                  <a:ext cx="824" cy="323"/>
                  <a:chOff x="2112" y="3792"/>
                  <a:chExt cx="824" cy="323"/>
                </a:xfrm>
              </p:grpSpPr>
              <p:sp>
                <p:nvSpPr>
                  <p:cNvPr id="42029" name="Oval 36"/>
                  <p:cNvSpPr>
                    <a:spLocks noChangeArrowheads="1"/>
                  </p:cNvSpPr>
                  <p:nvPr/>
                </p:nvSpPr>
                <p:spPr bwMode="auto">
                  <a:xfrm>
                    <a:off x="2404" y="3792"/>
                    <a:ext cx="348" cy="12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30" name="Oval 37"/>
                  <p:cNvSpPr>
                    <a:spLocks noChangeArrowheads="1"/>
                  </p:cNvSpPr>
                  <p:nvPr/>
                </p:nvSpPr>
                <p:spPr bwMode="auto">
                  <a:xfrm>
                    <a:off x="2206" y="3830"/>
                    <a:ext cx="253" cy="12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31" name="Oval 38"/>
                  <p:cNvSpPr>
                    <a:spLocks noChangeArrowheads="1"/>
                  </p:cNvSpPr>
                  <p:nvPr/>
                </p:nvSpPr>
                <p:spPr bwMode="auto">
                  <a:xfrm>
                    <a:off x="2112" y="3912"/>
                    <a:ext cx="175" cy="98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32" name="Oval 39"/>
                  <p:cNvSpPr>
                    <a:spLocks noChangeArrowheads="1"/>
                  </p:cNvSpPr>
                  <p:nvPr/>
                </p:nvSpPr>
                <p:spPr bwMode="auto">
                  <a:xfrm>
                    <a:off x="2172" y="3965"/>
                    <a:ext cx="265" cy="105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33" name="Oval 40"/>
                  <p:cNvSpPr>
                    <a:spLocks noChangeArrowheads="1"/>
                  </p:cNvSpPr>
                  <p:nvPr/>
                </p:nvSpPr>
                <p:spPr bwMode="auto">
                  <a:xfrm>
                    <a:off x="2369" y="3979"/>
                    <a:ext cx="417" cy="136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34" name="Oval 41"/>
                  <p:cNvSpPr>
                    <a:spLocks noChangeArrowheads="1"/>
                  </p:cNvSpPr>
                  <p:nvPr/>
                </p:nvSpPr>
                <p:spPr bwMode="auto">
                  <a:xfrm>
                    <a:off x="2647" y="3830"/>
                    <a:ext cx="254" cy="9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35" name="Oval 42"/>
                  <p:cNvSpPr>
                    <a:spLocks noChangeArrowheads="1"/>
                  </p:cNvSpPr>
                  <p:nvPr/>
                </p:nvSpPr>
                <p:spPr bwMode="auto">
                  <a:xfrm>
                    <a:off x="2682" y="3905"/>
                    <a:ext cx="254" cy="99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36" name="Oval 43"/>
                  <p:cNvSpPr>
                    <a:spLocks noChangeArrowheads="1"/>
                  </p:cNvSpPr>
                  <p:nvPr/>
                </p:nvSpPr>
                <p:spPr bwMode="auto">
                  <a:xfrm>
                    <a:off x="2658" y="3927"/>
                    <a:ext cx="257" cy="165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2037" name="Oval 44"/>
                  <p:cNvSpPr>
                    <a:spLocks noChangeArrowheads="1"/>
                  </p:cNvSpPr>
                  <p:nvPr/>
                </p:nvSpPr>
                <p:spPr bwMode="auto">
                  <a:xfrm>
                    <a:off x="2263" y="3869"/>
                    <a:ext cx="534" cy="164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42026" name="Rectangle 45"/>
              <p:cNvSpPr>
                <a:spLocks noChangeArrowheads="1"/>
              </p:cNvSpPr>
              <p:nvPr/>
            </p:nvSpPr>
            <p:spPr bwMode="auto">
              <a:xfrm>
                <a:off x="2259" y="3773"/>
                <a:ext cx="434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</a:t>
                </a:r>
              </a:p>
            </p:txBody>
          </p:sp>
        </p:grpSp>
        <p:sp>
          <p:nvSpPr>
            <p:cNvPr id="42005" name="Line 46"/>
            <p:cNvSpPr>
              <a:spLocks noChangeShapeType="1"/>
            </p:cNvSpPr>
            <p:nvPr/>
          </p:nvSpPr>
          <p:spPr bwMode="auto">
            <a:xfrm>
              <a:off x="1056" y="990"/>
              <a:ext cx="23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6" name="Line 47"/>
            <p:cNvSpPr>
              <a:spLocks noChangeShapeType="1"/>
            </p:cNvSpPr>
            <p:nvPr/>
          </p:nvSpPr>
          <p:spPr bwMode="auto">
            <a:xfrm>
              <a:off x="1056" y="1422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7" name="Line 48"/>
            <p:cNvSpPr>
              <a:spLocks noChangeShapeType="1"/>
            </p:cNvSpPr>
            <p:nvPr/>
          </p:nvSpPr>
          <p:spPr bwMode="auto">
            <a:xfrm>
              <a:off x="1056" y="1854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8" name="Line 49"/>
            <p:cNvSpPr>
              <a:spLocks noChangeShapeType="1"/>
            </p:cNvSpPr>
            <p:nvPr/>
          </p:nvSpPr>
          <p:spPr bwMode="auto">
            <a:xfrm>
              <a:off x="4464" y="1854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09" name="Line 50"/>
            <p:cNvSpPr>
              <a:spLocks noChangeShapeType="1"/>
            </p:cNvSpPr>
            <p:nvPr/>
          </p:nvSpPr>
          <p:spPr bwMode="auto">
            <a:xfrm>
              <a:off x="4464" y="1422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0" name="Line 51"/>
            <p:cNvSpPr>
              <a:spLocks noChangeShapeType="1"/>
            </p:cNvSpPr>
            <p:nvPr/>
          </p:nvSpPr>
          <p:spPr bwMode="auto">
            <a:xfrm>
              <a:off x="4272" y="1038"/>
              <a:ext cx="37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1" name="Rectangle 52"/>
            <p:cNvSpPr>
              <a:spLocks noChangeArrowheads="1"/>
            </p:cNvSpPr>
            <p:nvPr/>
          </p:nvSpPr>
          <p:spPr bwMode="auto">
            <a:xfrm>
              <a:off x="1811" y="674"/>
              <a:ext cx="541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/>
                <a:t>FTP</a:t>
              </a:r>
            </a:p>
          </p:txBody>
        </p:sp>
        <p:sp>
          <p:nvSpPr>
            <p:cNvPr id="42012" name="Rectangle 53"/>
            <p:cNvSpPr>
              <a:spLocks noChangeArrowheads="1"/>
            </p:cNvSpPr>
            <p:nvPr/>
          </p:nvSpPr>
          <p:spPr bwMode="auto">
            <a:xfrm>
              <a:off x="1761" y="1154"/>
              <a:ext cx="63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 b="1"/>
                <a:t>TCP/IP</a:t>
              </a:r>
            </a:p>
          </p:txBody>
        </p:sp>
        <p:sp>
          <p:nvSpPr>
            <p:cNvPr id="42013" name="Rectangle 54"/>
            <p:cNvSpPr>
              <a:spLocks noChangeArrowheads="1"/>
            </p:cNvSpPr>
            <p:nvPr/>
          </p:nvSpPr>
          <p:spPr bwMode="auto">
            <a:xfrm>
              <a:off x="659" y="2114"/>
              <a:ext cx="603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zh-CN" altLang="en-US" sz="2000" b="1" dirty="0" smtClean="0">
                  <a:latin typeface="楷体" pitchFamily="18" charset="-122"/>
                  <a:ea typeface="楷体" pitchFamily="18" charset="-122"/>
                </a:rPr>
                <a:t>主机一</a:t>
              </a:r>
              <a:endParaRPr lang="en-US" altLang="zh-CN" sz="2000" b="1" dirty="0">
                <a:latin typeface="楷体" pitchFamily="18" charset="-122"/>
                <a:ea typeface="楷体" pitchFamily="18" charset="-122"/>
              </a:endParaRPr>
            </a:p>
          </p:txBody>
        </p:sp>
        <p:sp>
          <p:nvSpPr>
            <p:cNvPr id="42014" name="Rectangle 55"/>
            <p:cNvSpPr>
              <a:spLocks noChangeArrowheads="1"/>
            </p:cNvSpPr>
            <p:nvPr/>
          </p:nvSpPr>
          <p:spPr bwMode="auto">
            <a:xfrm>
              <a:off x="4211" y="2114"/>
              <a:ext cx="603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zh-CN" altLang="en-US" sz="2000" b="1" dirty="0" smtClean="0">
                  <a:latin typeface="楷体" pitchFamily="18" charset="-122"/>
                  <a:ea typeface="楷体" pitchFamily="18" charset="-122"/>
                </a:rPr>
                <a:t>主机二</a:t>
              </a:r>
              <a:endParaRPr lang="en-US" altLang="zh-CN" sz="2000" b="1" dirty="0">
                <a:latin typeface="楷体" pitchFamily="18" charset="-122"/>
                <a:ea typeface="楷体" pitchFamily="18" charset="-122"/>
              </a:endParaRPr>
            </a:p>
          </p:txBody>
        </p:sp>
        <p:sp>
          <p:nvSpPr>
            <p:cNvPr id="42015" name="Rectangle 56"/>
            <p:cNvSpPr>
              <a:spLocks noChangeArrowheads="1"/>
            </p:cNvSpPr>
            <p:nvPr/>
          </p:nvSpPr>
          <p:spPr bwMode="auto">
            <a:xfrm>
              <a:off x="3408" y="706"/>
              <a:ext cx="397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/>
                <a:t>FTP</a:t>
              </a:r>
            </a:p>
          </p:txBody>
        </p:sp>
        <p:sp>
          <p:nvSpPr>
            <p:cNvPr id="42016" name="Rectangle 57"/>
            <p:cNvSpPr>
              <a:spLocks noChangeArrowheads="1"/>
            </p:cNvSpPr>
            <p:nvPr/>
          </p:nvSpPr>
          <p:spPr bwMode="auto">
            <a:xfrm>
              <a:off x="3312" y="1138"/>
              <a:ext cx="63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 b="1"/>
                <a:t>TCP/IP</a:t>
              </a:r>
            </a:p>
          </p:txBody>
        </p:sp>
        <p:sp>
          <p:nvSpPr>
            <p:cNvPr id="42017" name="Line 58"/>
            <p:cNvSpPr>
              <a:spLocks noChangeShapeType="1"/>
            </p:cNvSpPr>
            <p:nvPr/>
          </p:nvSpPr>
          <p:spPr bwMode="auto">
            <a:xfrm>
              <a:off x="1584" y="113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8" name="Line 59"/>
            <p:cNvSpPr>
              <a:spLocks noChangeShapeType="1"/>
            </p:cNvSpPr>
            <p:nvPr/>
          </p:nvSpPr>
          <p:spPr bwMode="auto">
            <a:xfrm>
              <a:off x="1632" y="157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19" name="Line 60"/>
            <p:cNvSpPr>
              <a:spLocks noChangeShapeType="1"/>
            </p:cNvSpPr>
            <p:nvPr/>
          </p:nvSpPr>
          <p:spPr bwMode="auto">
            <a:xfrm>
              <a:off x="3984" y="157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20" name="Line 61"/>
            <p:cNvSpPr>
              <a:spLocks noChangeShapeType="1"/>
            </p:cNvSpPr>
            <p:nvPr/>
          </p:nvSpPr>
          <p:spPr bwMode="auto">
            <a:xfrm flipH="1">
              <a:off x="3984" y="113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021" name="Text Box 62"/>
            <p:cNvSpPr txBox="1">
              <a:spLocks noChangeArrowheads="1"/>
            </p:cNvSpPr>
            <p:nvPr/>
          </p:nvSpPr>
          <p:spPr bwMode="auto">
            <a:xfrm>
              <a:off x="2688" y="942"/>
              <a:ext cx="336" cy="97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0" hangingPunct="0"/>
              <a:r>
                <a:rPr lang="zh-CN" altLang="en-US" b="1"/>
                <a:t>通</a:t>
              </a:r>
            </a:p>
            <a:p>
              <a:pPr eaLnBrk="0" hangingPunct="0"/>
              <a:r>
                <a:rPr lang="zh-CN" altLang="en-US" b="1"/>
                <a:t>信</a:t>
              </a:r>
            </a:p>
            <a:p>
              <a:pPr eaLnBrk="0" hangingPunct="0"/>
              <a:r>
                <a:rPr lang="zh-CN" altLang="en-US" b="1"/>
                <a:t>协</a:t>
              </a:r>
            </a:p>
            <a:p>
              <a:pPr eaLnBrk="0" hangingPunct="0"/>
              <a:r>
                <a:rPr lang="zh-CN" altLang="en-US" b="1"/>
                <a:t>议</a:t>
              </a:r>
            </a:p>
          </p:txBody>
        </p:sp>
        <p:sp>
          <p:nvSpPr>
            <p:cNvPr id="42022" name="Text Box 64"/>
            <p:cNvSpPr txBox="1">
              <a:spLocks noChangeArrowheads="1"/>
            </p:cNvSpPr>
            <p:nvPr/>
          </p:nvSpPr>
          <p:spPr bwMode="auto">
            <a:xfrm>
              <a:off x="2634" y="286"/>
              <a:ext cx="438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zh-CN" altLang="en-US" sz="2000" b="1">
                  <a:solidFill>
                    <a:srgbClr val="FF0000"/>
                  </a:solidFill>
                </a:rPr>
                <a:t>目的</a:t>
              </a:r>
            </a:p>
          </p:txBody>
        </p:sp>
        <p:sp>
          <p:nvSpPr>
            <p:cNvPr id="42023" name="Line 65"/>
            <p:cNvSpPr>
              <a:spLocks noChangeShapeType="1"/>
            </p:cNvSpPr>
            <p:nvPr/>
          </p:nvSpPr>
          <p:spPr bwMode="auto">
            <a:xfrm flipH="1">
              <a:off x="2064" y="480"/>
              <a:ext cx="624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024" name="Line 66"/>
            <p:cNvSpPr>
              <a:spLocks noChangeShapeType="1"/>
            </p:cNvSpPr>
            <p:nvPr/>
          </p:nvSpPr>
          <p:spPr bwMode="auto">
            <a:xfrm>
              <a:off x="3024" y="480"/>
              <a:ext cx="528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1988" name="Text Box 67"/>
          <p:cNvSpPr txBox="1">
            <a:spLocks noChangeArrowheads="1"/>
          </p:cNvSpPr>
          <p:nvPr/>
        </p:nvSpPr>
        <p:spPr bwMode="auto">
          <a:xfrm>
            <a:off x="8578850" y="117475"/>
            <a:ext cx="49244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CN" dirty="0" smtClean="0"/>
              <a:t>29</a:t>
            </a:r>
            <a:endParaRPr lang="en-US" altLang="zh-CN" dirty="0"/>
          </a:p>
        </p:txBody>
      </p:sp>
      <p:sp>
        <p:nvSpPr>
          <p:cNvPr id="41989" name="Text Box 69"/>
          <p:cNvSpPr txBox="1">
            <a:spLocks noChangeArrowheads="1"/>
          </p:cNvSpPr>
          <p:nvPr/>
        </p:nvSpPr>
        <p:spPr bwMode="auto">
          <a:xfrm>
            <a:off x="533400" y="4438650"/>
            <a:ext cx="8229600" cy="145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FontTx/>
              <a:buChar char="★"/>
            </a:pPr>
            <a:r>
              <a:rPr lang="zh-CN" altLang="en-US" sz="2800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应用进程（如</a:t>
            </a:r>
            <a:r>
              <a:rPr lang="en-US" altLang="zh-CN" sz="2800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FTP-</a:t>
            </a:r>
            <a:r>
              <a:rPr lang="zh-CN" altLang="en-US" sz="2800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文件传输协议）：</a:t>
            </a:r>
          </a:p>
          <a:p>
            <a:pPr>
              <a:spcBef>
                <a:spcPct val="20000"/>
              </a:spcBef>
            </a:pPr>
            <a:r>
              <a:rPr lang="zh-CN" altLang="en-US" sz="2800" b="1">
                <a:latin typeface="楷体" pitchFamily="18" charset="-122"/>
                <a:ea typeface="楷体" pitchFamily="18" charset="-122"/>
              </a:rPr>
              <a:t>  作为用户使用网络的接口，辅助用户实现上网的目的（如文件上传、下载等）。</a:t>
            </a:r>
          </a:p>
        </p:txBody>
      </p:sp>
      <p:sp>
        <p:nvSpPr>
          <p:cNvPr id="41990" name="Line 71"/>
          <p:cNvSpPr>
            <a:spLocks noChangeShapeType="1"/>
          </p:cNvSpPr>
          <p:nvPr/>
        </p:nvSpPr>
        <p:spPr bwMode="auto">
          <a:xfrm flipH="1">
            <a:off x="1547813" y="1773238"/>
            <a:ext cx="720725" cy="2592387"/>
          </a:xfrm>
          <a:prstGeom prst="line">
            <a:avLst/>
          </a:prstGeom>
          <a:noFill/>
          <a:ln w="38100" cmpd="dbl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96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41"/>
    </mc:Choice>
    <mc:Fallback xmlns="">
      <p:transition spd="slow" advTm="48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 Box 2"/>
          <p:cNvSpPr txBox="1">
            <a:spLocks noChangeArrowheads="1"/>
          </p:cNvSpPr>
          <p:nvPr/>
        </p:nvSpPr>
        <p:spPr bwMode="auto">
          <a:xfrm>
            <a:off x="669925" y="249238"/>
            <a:ext cx="1988045" cy="5232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800" b="1" dirty="0"/>
              <a:t>通信举例：</a:t>
            </a:r>
          </a:p>
        </p:txBody>
      </p:sp>
      <p:grpSp>
        <p:nvGrpSpPr>
          <p:cNvPr id="43011" name="Group 3"/>
          <p:cNvGrpSpPr>
            <a:grpSpLocks/>
          </p:cNvGrpSpPr>
          <p:nvPr/>
        </p:nvGrpSpPr>
        <p:grpSpPr bwMode="auto">
          <a:xfrm>
            <a:off x="914400" y="454025"/>
            <a:ext cx="7302500" cy="3889375"/>
            <a:chOff x="576" y="286"/>
            <a:chExt cx="4600" cy="2450"/>
          </a:xfrm>
        </p:grpSpPr>
        <p:sp>
          <p:nvSpPr>
            <p:cNvPr id="43015" name="Rectangle 4"/>
            <p:cNvSpPr>
              <a:spLocks noChangeArrowheads="1"/>
            </p:cNvSpPr>
            <p:nvPr/>
          </p:nvSpPr>
          <p:spPr bwMode="auto">
            <a:xfrm>
              <a:off x="3360" y="562"/>
              <a:ext cx="1816" cy="1768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16" name="Rectangle 5"/>
            <p:cNvSpPr>
              <a:spLocks noChangeArrowheads="1"/>
            </p:cNvSpPr>
            <p:nvPr/>
          </p:nvSpPr>
          <p:spPr bwMode="auto">
            <a:xfrm>
              <a:off x="576" y="562"/>
              <a:ext cx="1816" cy="1768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3017" name="Group 6"/>
            <p:cNvGrpSpPr>
              <a:grpSpLocks/>
            </p:cNvGrpSpPr>
            <p:nvPr/>
          </p:nvGrpSpPr>
          <p:grpSpPr bwMode="auto">
            <a:xfrm>
              <a:off x="3504" y="898"/>
              <a:ext cx="952" cy="1096"/>
              <a:chOff x="3220" y="2308"/>
              <a:chExt cx="952" cy="1096"/>
            </a:xfrm>
          </p:grpSpPr>
          <p:sp>
            <p:nvSpPr>
              <p:cNvPr id="43074" name="Rectangle 7"/>
              <p:cNvSpPr>
                <a:spLocks noChangeArrowheads="1"/>
              </p:cNvSpPr>
              <p:nvPr/>
            </p:nvSpPr>
            <p:spPr bwMode="auto">
              <a:xfrm>
                <a:off x="3268" y="2308"/>
                <a:ext cx="71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应用进程</a:t>
                </a:r>
              </a:p>
            </p:txBody>
          </p:sp>
          <p:sp>
            <p:nvSpPr>
              <p:cNvPr id="43075" name="Rectangle 8"/>
              <p:cNvSpPr>
                <a:spLocks noChangeArrowheads="1"/>
              </p:cNvSpPr>
              <p:nvPr/>
            </p:nvSpPr>
            <p:spPr bwMode="auto">
              <a:xfrm>
                <a:off x="3220" y="2740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solidFill>
                      <a:srgbClr val="FF0000"/>
                    </a:solidFill>
                    <a:latin typeface="楷体" pitchFamily="18" charset="-122"/>
                    <a:ea typeface="楷体" pitchFamily="18" charset="-122"/>
                  </a:rPr>
                  <a:t>网络控制程序</a:t>
                </a:r>
              </a:p>
            </p:txBody>
          </p:sp>
          <p:sp>
            <p:nvSpPr>
              <p:cNvPr id="43076" name="Rectangle 9"/>
              <p:cNvSpPr>
                <a:spLocks noChangeArrowheads="1"/>
              </p:cNvSpPr>
              <p:nvPr/>
            </p:nvSpPr>
            <p:spPr bwMode="auto">
              <a:xfrm>
                <a:off x="3220" y="3172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通信接口</a:t>
                </a:r>
              </a:p>
            </p:txBody>
          </p:sp>
        </p:grpSp>
        <p:sp>
          <p:nvSpPr>
            <p:cNvPr id="43018" name="Rectangle 10"/>
            <p:cNvSpPr>
              <a:spLocks noChangeArrowheads="1"/>
            </p:cNvSpPr>
            <p:nvPr/>
          </p:nvSpPr>
          <p:spPr bwMode="auto">
            <a:xfrm>
              <a:off x="768" y="754"/>
              <a:ext cx="280" cy="128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操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作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系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统</a:t>
              </a:r>
            </a:p>
          </p:txBody>
        </p:sp>
        <p:grpSp>
          <p:nvGrpSpPr>
            <p:cNvPr id="43019" name="Group 11"/>
            <p:cNvGrpSpPr>
              <a:grpSpLocks/>
            </p:cNvGrpSpPr>
            <p:nvPr/>
          </p:nvGrpSpPr>
          <p:grpSpPr bwMode="auto">
            <a:xfrm>
              <a:off x="1248" y="898"/>
              <a:ext cx="952" cy="1096"/>
              <a:chOff x="964" y="2308"/>
              <a:chExt cx="952" cy="1096"/>
            </a:xfrm>
          </p:grpSpPr>
          <p:sp>
            <p:nvSpPr>
              <p:cNvPr id="43071" name="Rectangle 12"/>
              <p:cNvSpPr>
                <a:spLocks noChangeArrowheads="1"/>
              </p:cNvSpPr>
              <p:nvPr/>
            </p:nvSpPr>
            <p:spPr bwMode="auto">
              <a:xfrm>
                <a:off x="1012" y="2308"/>
                <a:ext cx="71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应用进程</a:t>
                </a:r>
              </a:p>
            </p:txBody>
          </p:sp>
          <p:sp>
            <p:nvSpPr>
              <p:cNvPr id="43072" name="Rectangle 13"/>
              <p:cNvSpPr>
                <a:spLocks noChangeArrowheads="1"/>
              </p:cNvSpPr>
              <p:nvPr/>
            </p:nvSpPr>
            <p:spPr bwMode="auto">
              <a:xfrm>
                <a:off x="964" y="2740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solidFill>
                      <a:srgbClr val="FF0000"/>
                    </a:solidFill>
                    <a:latin typeface="楷体" pitchFamily="18" charset="-122"/>
                    <a:ea typeface="楷体" pitchFamily="18" charset="-122"/>
                  </a:rPr>
                  <a:t>网络控制程序</a:t>
                </a:r>
              </a:p>
            </p:txBody>
          </p:sp>
          <p:sp>
            <p:nvSpPr>
              <p:cNvPr id="43073" name="Rectangle 14"/>
              <p:cNvSpPr>
                <a:spLocks noChangeArrowheads="1"/>
              </p:cNvSpPr>
              <p:nvPr/>
            </p:nvSpPr>
            <p:spPr bwMode="auto">
              <a:xfrm>
                <a:off x="964" y="3172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通信接口</a:t>
                </a:r>
              </a:p>
            </p:txBody>
          </p:sp>
        </p:grpSp>
        <p:sp>
          <p:nvSpPr>
            <p:cNvPr id="43020" name="Rectangle 15"/>
            <p:cNvSpPr>
              <a:spLocks noChangeArrowheads="1"/>
            </p:cNvSpPr>
            <p:nvPr/>
          </p:nvSpPr>
          <p:spPr bwMode="auto">
            <a:xfrm>
              <a:off x="4656" y="850"/>
              <a:ext cx="280" cy="128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操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作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系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统</a:t>
              </a:r>
            </a:p>
          </p:txBody>
        </p:sp>
        <p:sp>
          <p:nvSpPr>
            <p:cNvPr id="43021" name="Line 16"/>
            <p:cNvSpPr>
              <a:spLocks noChangeShapeType="1"/>
            </p:cNvSpPr>
            <p:nvPr/>
          </p:nvSpPr>
          <p:spPr bwMode="auto">
            <a:xfrm>
              <a:off x="2016" y="990"/>
              <a:ext cx="15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2" name="Line 17"/>
            <p:cNvSpPr>
              <a:spLocks noChangeShapeType="1"/>
            </p:cNvSpPr>
            <p:nvPr/>
          </p:nvSpPr>
          <p:spPr bwMode="auto">
            <a:xfrm>
              <a:off x="2208" y="1422"/>
              <a:ext cx="12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3" name="Line 18"/>
            <p:cNvSpPr>
              <a:spLocks noChangeShapeType="1"/>
            </p:cNvSpPr>
            <p:nvPr/>
          </p:nvSpPr>
          <p:spPr bwMode="auto">
            <a:xfrm>
              <a:off x="2208" y="1854"/>
              <a:ext cx="12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4" name="Line 19"/>
            <p:cNvSpPr>
              <a:spLocks noChangeShapeType="1"/>
            </p:cNvSpPr>
            <p:nvPr/>
          </p:nvSpPr>
          <p:spPr bwMode="auto">
            <a:xfrm>
              <a:off x="1724" y="2002"/>
              <a:ext cx="0" cy="4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5" name="Line 20"/>
            <p:cNvSpPr>
              <a:spLocks noChangeShapeType="1"/>
            </p:cNvSpPr>
            <p:nvPr/>
          </p:nvSpPr>
          <p:spPr bwMode="auto">
            <a:xfrm>
              <a:off x="1728" y="2478"/>
              <a:ext cx="8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6" name="Line 21"/>
            <p:cNvSpPr>
              <a:spLocks noChangeShapeType="1"/>
            </p:cNvSpPr>
            <p:nvPr/>
          </p:nvSpPr>
          <p:spPr bwMode="auto">
            <a:xfrm>
              <a:off x="4028" y="2002"/>
              <a:ext cx="0" cy="4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27" name="Line 22"/>
            <p:cNvSpPr>
              <a:spLocks noChangeShapeType="1"/>
            </p:cNvSpPr>
            <p:nvPr/>
          </p:nvSpPr>
          <p:spPr bwMode="auto">
            <a:xfrm flipH="1">
              <a:off x="3160" y="2478"/>
              <a:ext cx="8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3028" name="Group 23"/>
            <p:cNvGrpSpPr>
              <a:grpSpLocks/>
            </p:cNvGrpSpPr>
            <p:nvPr/>
          </p:nvGrpSpPr>
          <p:grpSpPr bwMode="auto">
            <a:xfrm>
              <a:off x="2400" y="2386"/>
              <a:ext cx="848" cy="350"/>
              <a:chOff x="2112" y="3773"/>
              <a:chExt cx="848" cy="350"/>
            </a:xfrm>
          </p:grpSpPr>
          <p:grpSp>
            <p:nvGrpSpPr>
              <p:cNvPr id="43049" name="Group 24"/>
              <p:cNvGrpSpPr>
                <a:grpSpLocks/>
              </p:cNvGrpSpPr>
              <p:nvPr/>
            </p:nvGrpSpPr>
            <p:grpSpPr bwMode="auto">
              <a:xfrm>
                <a:off x="2112" y="3792"/>
                <a:ext cx="848" cy="331"/>
                <a:chOff x="2112" y="3792"/>
                <a:chExt cx="848" cy="331"/>
              </a:xfrm>
            </p:grpSpPr>
            <p:grpSp>
              <p:nvGrpSpPr>
                <p:cNvPr id="43051" name="Group 25"/>
                <p:cNvGrpSpPr>
                  <a:grpSpLocks/>
                </p:cNvGrpSpPr>
                <p:nvPr/>
              </p:nvGrpSpPr>
              <p:grpSpPr bwMode="auto">
                <a:xfrm>
                  <a:off x="2123" y="3808"/>
                  <a:ext cx="837" cy="315"/>
                  <a:chOff x="2123" y="3808"/>
                  <a:chExt cx="837" cy="315"/>
                </a:xfrm>
              </p:grpSpPr>
              <p:sp>
                <p:nvSpPr>
                  <p:cNvPr id="43062" name="Oval 26"/>
                  <p:cNvSpPr>
                    <a:spLocks noChangeArrowheads="1"/>
                  </p:cNvSpPr>
                  <p:nvPr/>
                </p:nvSpPr>
                <p:spPr bwMode="auto">
                  <a:xfrm>
                    <a:off x="2414" y="3808"/>
                    <a:ext cx="362" cy="11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63" name="Oval 27"/>
                  <p:cNvSpPr>
                    <a:spLocks noChangeArrowheads="1"/>
                  </p:cNvSpPr>
                  <p:nvPr/>
                </p:nvSpPr>
                <p:spPr bwMode="auto">
                  <a:xfrm>
                    <a:off x="2217" y="3838"/>
                    <a:ext cx="256" cy="127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64" name="Oval 28"/>
                  <p:cNvSpPr>
                    <a:spLocks noChangeArrowheads="1"/>
                  </p:cNvSpPr>
                  <p:nvPr/>
                </p:nvSpPr>
                <p:spPr bwMode="auto">
                  <a:xfrm>
                    <a:off x="2123" y="3919"/>
                    <a:ext cx="175" cy="9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65" name="Oval 29"/>
                  <p:cNvSpPr>
                    <a:spLocks noChangeArrowheads="1"/>
                  </p:cNvSpPr>
                  <p:nvPr/>
                </p:nvSpPr>
                <p:spPr bwMode="auto">
                  <a:xfrm>
                    <a:off x="2183" y="3973"/>
                    <a:ext cx="267" cy="112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66" name="Oval 30"/>
                  <p:cNvSpPr>
                    <a:spLocks noChangeArrowheads="1"/>
                  </p:cNvSpPr>
                  <p:nvPr/>
                </p:nvSpPr>
                <p:spPr bwMode="auto">
                  <a:xfrm>
                    <a:off x="2391" y="3988"/>
                    <a:ext cx="406" cy="13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67" name="Oval 31"/>
                  <p:cNvSpPr>
                    <a:spLocks noChangeArrowheads="1"/>
                  </p:cNvSpPr>
                  <p:nvPr/>
                </p:nvSpPr>
                <p:spPr bwMode="auto">
                  <a:xfrm>
                    <a:off x="2658" y="3845"/>
                    <a:ext cx="257" cy="90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68" name="Oval 32"/>
                  <p:cNvSpPr>
                    <a:spLocks noChangeArrowheads="1"/>
                  </p:cNvSpPr>
                  <p:nvPr/>
                </p:nvSpPr>
                <p:spPr bwMode="auto">
                  <a:xfrm>
                    <a:off x="2705" y="3912"/>
                    <a:ext cx="255" cy="98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69" name="Oval 33"/>
                  <p:cNvSpPr>
                    <a:spLocks noChangeArrowheads="1"/>
                  </p:cNvSpPr>
                  <p:nvPr/>
                </p:nvSpPr>
                <p:spPr bwMode="auto">
                  <a:xfrm>
                    <a:off x="2682" y="3935"/>
                    <a:ext cx="244" cy="16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70" name="Oval 34"/>
                  <p:cNvSpPr>
                    <a:spLocks noChangeArrowheads="1"/>
                  </p:cNvSpPr>
                  <p:nvPr/>
                </p:nvSpPr>
                <p:spPr bwMode="auto">
                  <a:xfrm>
                    <a:off x="2276" y="3882"/>
                    <a:ext cx="535" cy="16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43052" name="Group 35"/>
                <p:cNvGrpSpPr>
                  <a:grpSpLocks/>
                </p:cNvGrpSpPr>
                <p:nvPr/>
              </p:nvGrpSpPr>
              <p:grpSpPr bwMode="auto">
                <a:xfrm>
                  <a:off x="2112" y="3792"/>
                  <a:ext cx="824" cy="323"/>
                  <a:chOff x="2112" y="3792"/>
                  <a:chExt cx="824" cy="323"/>
                </a:xfrm>
              </p:grpSpPr>
              <p:sp>
                <p:nvSpPr>
                  <p:cNvPr id="43053" name="Oval 36"/>
                  <p:cNvSpPr>
                    <a:spLocks noChangeArrowheads="1"/>
                  </p:cNvSpPr>
                  <p:nvPr/>
                </p:nvSpPr>
                <p:spPr bwMode="auto">
                  <a:xfrm>
                    <a:off x="2404" y="3792"/>
                    <a:ext cx="348" cy="12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54" name="Oval 37"/>
                  <p:cNvSpPr>
                    <a:spLocks noChangeArrowheads="1"/>
                  </p:cNvSpPr>
                  <p:nvPr/>
                </p:nvSpPr>
                <p:spPr bwMode="auto">
                  <a:xfrm>
                    <a:off x="2206" y="3830"/>
                    <a:ext cx="253" cy="12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55" name="Oval 38"/>
                  <p:cNvSpPr>
                    <a:spLocks noChangeArrowheads="1"/>
                  </p:cNvSpPr>
                  <p:nvPr/>
                </p:nvSpPr>
                <p:spPr bwMode="auto">
                  <a:xfrm>
                    <a:off x="2112" y="3912"/>
                    <a:ext cx="175" cy="98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56" name="Oval 39"/>
                  <p:cNvSpPr>
                    <a:spLocks noChangeArrowheads="1"/>
                  </p:cNvSpPr>
                  <p:nvPr/>
                </p:nvSpPr>
                <p:spPr bwMode="auto">
                  <a:xfrm>
                    <a:off x="2172" y="3965"/>
                    <a:ext cx="265" cy="105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57" name="Oval 40"/>
                  <p:cNvSpPr>
                    <a:spLocks noChangeArrowheads="1"/>
                  </p:cNvSpPr>
                  <p:nvPr/>
                </p:nvSpPr>
                <p:spPr bwMode="auto">
                  <a:xfrm>
                    <a:off x="2369" y="3979"/>
                    <a:ext cx="417" cy="136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58" name="Oval 41"/>
                  <p:cNvSpPr>
                    <a:spLocks noChangeArrowheads="1"/>
                  </p:cNvSpPr>
                  <p:nvPr/>
                </p:nvSpPr>
                <p:spPr bwMode="auto">
                  <a:xfrm>
                    <a:off x="2647" y="3830"/>
                    <a:ext cx="254" cy="9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59" name="Oval 42"/>
                  <p:cNvSpPr>
                    <a:spLocks noChangeArrowheads="1"/>
                  </p:cNvSpPr>
                  <p:nvPr/>
                </p:nvSpPr>
                <p:spPr bwMode="auto">
                  <a:xfrm>
                    <a:off x="2682" y="3905"/>
                    <a:ext cx="254" cy="99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60" name="Oval 43"/>
                  <p:cNvSpPr>
                    <a:spLocks noChangeArrowheads="1"/>
                  </p:cNvSpPr>
                  <p:nvPr/>
                </p:nvSpPr>
                <p:spPr bwMode="auto">
                  <a:xfrm>
                    <a:off x="2658" y="3927"/>
                    <a:ext cx="257" cy="165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3061" name="Oval 44"/>
                  <p:cNvSpPr>
                    <a:spLocks noChangeArrowheads="1"/>
                  </p:cNvSpPr>
                  <p:nvPr/>
                </p:nvSpPr>
                <p:spPr bwMode="auto">
                  <a:xfrm>
                    <a:off x="2263" y="3869"/>
                    <a:ext cx="534" cy="164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43050" name="Rectangle 45"/>
              <p:cNvSpPr>
                <a:spLocks noChangeArrowheads="1"/>
              </p:cNvSpPr>
              <p:nvPr/>
            </p:nvSpPr>
            <p:spPr bwMode="auto">
              <a:xfrm>
                <a:off x="2259" y="3773"/>
                <a:ext cx="434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</a:t>
                </a:r>
              </a:p>
            </p:txBody>
          </p:sp>
        </p:grpSp>
        <p:sp>
          <p:nvSpPr>
            <p:cNvPr id="43029" name="Line 46"/>
            <p:cNvSpPr>
              <a:spLocks noChangeShapeType="1"/>
            </p:cNvSpPr>
            <p:nvPr/>
          </p:nvSpPr>
          <p:spPr bwMode="auto">
            <a:xfrm>
              <a:off x="1056" y="990"/>
              <a:ext cx="23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30" name="Line 47"/>
            <p:cNvSpPr>
              <a:spLocks noChangeShapeType="1"/>
            </p:cNvSpPr>
            <p:nvPr/>
          </p:nvSpPr>
          <p:spPr bwMode="auto">
            <a:xfrm>
              <a:off x="1056" y="1422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31" name="Line 48"/>
            <p:cNvSpPr>
              <a:spLocks noChangeShapeType="1"/>
            </p:cNvSpPr>
            <p:nvPr/>
          </p:nvSpPr>
          <p:spPr bwMode="auto">
            <a:xfrm>
              <a:off x="1056" y="1854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32" name="Line 49"/>
            <p:cNvSpPr>
              <a:spLocks noChangeShapeType="1"/>
            </p:cNvSpPr>
            <p:nvPr/>
          </p:nvSpPr>
          <p:spPr bwMode="auto">
            <a:xfrm>
              <a:off x="4464" y="1854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33" name="Line 50"/>
            <p:cNvSpPr>
              <a:spLocks noChangeShapeType="1"/>
            </p:cNvSpPr>
            <p:nvPr/>
          </p:nvSpPr>
          <p:spPr bwMode="auto">
            <a:xfrm>
              <a:off x="4464" y="1422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34" name="Line 51"/>
            <p:cNvSpPr>
              <a:spLocks noChangeShapeType="1"/>
            </p:cNvSpPr>
            <p:nvPr/>
          </p:nvSpPr>
          <p:spPr bwMode="auto">
            <a:xfrm>
              <a:off x="4272" y="1038"/>
              <a:ext cx="37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35" name="Rectangle 52"/>
            <p:cNvSpPr>
              <a:spLocks noChangeArrowheads="1"/>
            </p:cNvSpPr>
            <p:nvPr/>
          </p:nvSpPr>
          <p:spPr bwMode="auto">
            <a:xfrm>
              <a:off x="1811" y="674"/>
              <a:ext cx="541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/>
                <a:t>FTP</a:t>
              </a:r>
            </a:p>
          </p:txBody>
        </p:sp>
        <p:sp>
          <p:nvSpPr>
            <p:cNvPr id="43036" name="Rectangle 53"/>
            <p:cNvSpPr>
              <a:spLocks noChangeArrowheads="1"/>
            </p:cNvSpPr>
            <p:nvPr/>
          </p:nvSpPr>
          <p:spPr bwMode="auto">
            <a:xfrm>
              <a:off x="1761" y="1154"/>
              <a:ext cx="63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 b="1"/>
                <a:t>TCP/IP</a:t>
              </a:r>
            </a:p>
          </p:txBody>
        </p:sp>
        <p:sp>
          <p:nvSpPr>
            <p:cNvPr id="43037" name="Rectangle 54"/>
            <p:cNvSpPr>
              <a:spLocks noChangeArrowheads="1"/>
            </p:cNvSpPr>
            <p:nvPr/>
          </p:nvSpPr>
          <p:spPr bwMode="auto">
            <a:xfrm>
              <a:off x="659" y="2114"/>
              <a:ext cx="514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主机</a:t>
              </a:r>
              <a:r>
                <a:rPr lang="en-US" altLang="zh-CN" sz="2000" b="1">
                  <a:latin typeface="楷体" pitchFamily="18" charset="-122"/>
                  <a:ea typeface="楷体" pitchFamily="18" charset="-122"/>
                </a:rPr>
                <a:t>A</a:t>
              </a:r>
            </a:p>
          </p:txBody>
        </p:sp>
        <p:sp>
          <p:nvSpPr>
            <p:cNvPr id="43038" name="Rectangle 55"/>
            <p:cNvSpPr>
              <a:spLocks noChangeArrowheads="1"/>
            </p:cNvSpPr>
            <p:nvPr/>
          </p:nvSpPr>
          <p:spPr bwMode="auto">
            <a:xfrm>
              <a:off x="4211" y="2114"/>
              <a:ext cx="514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主机</a:t>
              </a:r>
              <a:r>
                <a:rPr lang="en-US" altLang="zh-CN" sz="2000" b="1">
                  <a:latin typeface="楷体" pitchFamily="18" charset="-122"/>
                  <a:ea typeface="楷体" pitchFamily="18" charset="-122"/>
                </a:rPr>
                <a:t>B</a:t>
              </a:r>
            </a:p>
          </p:txBody>
        </p:sp>
        <p:sp>
          <p:nvSpPr>
            <p:cNvPr id="43039" name="Rectangle 56"/>
            <p:cNvSpPr>
              <a:spLocks noChangeArrowheads="1"/>
            </p:cNvSpPr>
            <p:nvPr/>
          </p:nvSpPr>
          <p:spPr bwMode="auto">
            <a:xfrm>
              <a:off x="3408" y="706"/>
              <a:ext cx="397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/>
                <a:t>FTP</a:t>
              </a:r>
            </a:p>
          </p:txBody>
        </p:sp>
        <p:sp>
          <p:nvSpPr>
            <p:cNvPr id="43040" name="Rectangle 57"/>
            <p:cNvSpPr>
              <a:spLocks noChangeArrowheads="1"/>
            </p:cNvSpPr>
            <p:nvPr/>
          </p:nvSpPr>
          <p:spPr bwMode="auto">
            <a:xfrm>
              <a:off x="3312" y="1138"/>
              <a:ext cx="63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 b="1"/>
                <a:t>TCP/IP</a:t>
              </a:r>
            </a:p>
          </p:txBody>
        </p:sp>
        <p:sp>
          <p:nvSpPr>
            <p:cNvPr id="43041" name="Line 58"/>
            <p:cNvSpPr>
              <a:spLocks noChangeShapeType="1"/>
            </p:cNvSpPr>
            <p:nvPr/>
          </p:nvSpPr>
          <p:spPr bwMode="auto">
            <a:xfrm>
              <a:off x="1584" y="113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42" name="Line 59"/>
            <p:cNvSpPr>
              <a:spLocks noChangeShapeType="1"/>
            </p:cNvSpPr>
            <p:nvPr/>
          </p:nvSpPr>
          <p:spPr bwMode="auto">
            <a:xfrm>
              <a:off x="1632" y="157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43" name="Line 60"/>
            <p:cNvSpPr>
              <a:spLocks noChangeShapeType="1"/>
            </p:cNvSpPr>
            <p:nvPr/>
          </p:nvSpPr>
          <p:spPr bwMode="auto">
            <a:xfrm>
              <a:off x="3984" y="157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44" name="Line 61"/>
            <p:cNvSpPr>
              <a:spLocks noChangeShapeType="1"/>
            </p:cNvSpPr>
            <p:nvPr/>
          </p:nvSpPr>
          <p:spPr bwMode="auto">
            <a:xfrm flipH="1">
              <a:off x="3984" y="113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045" name="Text Box 62"/>
            <p:cNvSpPr txBox="1">
              <a:spLocks noChangeArrowheads="1"/>
            </p:cNvSpPr>
            <p:nvPr/>
          </p:nvSpPr>
          <p:spPr bwMode="auto">
            <a:xfrm>
              <a:off x="2688" y="942"/>
              <a:ext cx="336" cy="97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0" hangingPunct="0"/>
              <a:r>
                <a:rPr lang="zh-CN" altLang="en-US" b="1"/>
                <a:t>通</a:t>
              </a:r>
            </a:p>
            <a:p>
              <a:pPr eaLnBrk="0" hangingPunct="0"/>
              <a:r>
                <a:rPr lang="zh-CN" altLang="en-US" b="1"/>
                <a:t>信</a:t>
              </a:r>
            </a:p>
            <a:p>
              <a:pPr eaLnBrk="0" hangingPunct="0"/>
              <a:r>
                <a:rPr lang="zh-CN" altLang="en-US" b="1"/>
                <a:t>协</a:t>
              </a:r>
            </a:p>
            <a:p>
              <a:pPr eaLnBrk="0" hangingPunct="0"/>
              <a:r>
                <a:rPr lang="zh-CN" altLang="en-US" b="1"/>
                <a:t>议</a:t>
              </a:r>
            </a:p>
          </p:txBody>
        </p:sp>
        <p:sp>
          <p:nvSpPr>
            <p:cNvPr id="43046" name="Text Box 63"/>
            <p:cNvSpPr txBox="1">
              <a:spLocks noChangeArrowheads="1"/>
            </p:cNvSpPr>
            <p:nvPr/>
          </p:nvSpPr>
          <p:spPr bwMode="auto">
            <a:xfrm>
              <a:off x="2634" y="286"/>
              <a:ext cx="438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zh-CN" altLang="en-US" sz="2000" b="1">
                  <a:solidFill>
                    <a:srgbClr val="FF0000"/>
                  </a:solidFill>
                </a:rPr>
                <a:t>目的</a:t>
              </a:r>
            </a:p>
          </p:txBody>
        </p:sp>
        <p:sp>
          <p:nvSpPr>
            <p:cNvPr id="43047" name="Line 64"/>
            <p:cNvSpPr>
              <a:spLocks noChangeShapeType="1"/>
            </p:cNvSpPr>
            <p:nvPr/>
          </p:nvSpPr>
          <p:spPr bwMode="auto">
            <a:xfrm flipH="1">
              <a:off x="2064" y="480"/>
              <a:ext cx="624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048" name="Line 65"/>
            <p:cNvSpPr>
              <a:spLocks noChangeShapeType="1"/>
            </p:cNvSpPr>
            <p:nvPr/>
          </p:nvSpPr>
          <p:spPr bwMode="auto">
            <a:xfrm>
              <a:off x="3024" y="480"/>
              <a:ext cx="528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3012" name="Text Box 66"/>
          <p:cNvSpPr txBox="1">
            <a:spLocks noChangeArrowheads="1"/>
          </p:cNvSpPr>
          <p:nvPr/>
        </p:nvSpPr>
        <p:spPr bwMode="auto">
          <a:xfrm>
            <a:off x="8578850" y="117475"/>
            <a:ext cx="49244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CN" dirty="0" smtClean="0"/>
              <a:t>30</a:t>
            </a:r>
            <a:endParaRPr lang="en-US" altLang="zh-CN" dirty="0"/>
          </a:p>
        </p:txBody>
      </p:sp>
      <p:sp>
        <p:nvSpPr>
          <p:cNvPr id="43013" name="Text Box 67"/>
          <p:cNvSpPr txBox="1">
            <a:spLocks noChangeArrowheads="1"/>
          </p:cNvSpPr>
          <p:nvPr/>
        </p:nvSpPr>
        <p:spPr bwMode="auto">
          <a:xfrm>
            <a:off x="533400" y="4438650"/>
            <a:ext cx="8229600" cy="1885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FontTx/>
              <a:buChar char="★"/>
            </a:pPr>
            <a:r>
              <a:rPr lang="zh-CN" altLang="en-US" sz="2800" b="1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网络控制程序（</a:t>
            </a:r>
            <a:r>
              <a:rPr lang="en-US" altLang="zh-CN" sz="2800" b="1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NCP</a:t>
            </a:r>
            <a:r>
              <a:rPr lang="zh-CN" altLang="en-US" sz="2800" b="1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）：</a:t>
            </a:r>
          </a:p>
          <a:p>
            <a:pPr>
              <a:spcBef>
                <a:spcPct val="20000"/>
              </a:spcBef>
            </a:pP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  负责控制和监视进程使用网络资源的情况，具有建立通信链路、分配存储器、控制计算机与网络之间信息流的功能。</a:t>
            </a:r>
          </a:p>
        </p:txBody>
      </p:sp>
      <p:sp>
        <p:nvSpPr>
          <p:cNvPr id="43014" name="Line 68"/>
          <p:cNvSpPr>
            <a:spLocks noChangeShapeType="1"/>
          </p:cNvSpPr>
          <p:nvPr/>
        </p:nvSpPr>
        <p:spPr bwMode="auto">
          <a:xfrm flipH="1">
            <a:off x="1547813" y="2420938"/>
            <a:ext cx="720725" cy="1944687"/>
          </a:xfrm>
          <a:prstGeom prst="line">
            <a:avLst/>
          </a:prstGeom>
          <a:noFill/>
          <a:ln w="38100" cmpd="dbl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98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07"/>
    </mc:Choice>
    <mc:Fallback xmlns="">
      <p:transition spd="slow" advTm="33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2"/>
          <p:cNvSpPr txBox="1">
            <a:spLocks noChangeArrowheads="1"/>
          </p:cNvSpPr>
          <p:nvPr/>
        </p:nvSpPr>
        <p:spPr bwMode="auto">
          <a:xfrm>
            <a:off x="669925" y="249238"/>
            <a:ext cx="1988045" cy="5232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800" b="1" dirty="0"/>
              <a:t>通信举例：</a:t>
            </a:r>
          </a:p>
        </p:txBody>
      </p:sp>
      <p:grpSp>
        <p:nvGrpSpPr>
          <p:cNvPr id="44035" name="Group 3"/>
          <p:cNvGrpSpPr>
            <a:grpSpLocks/>
          </p:cNvGrpSpPr>
          <p:nvPr/>
        </p:nvGrpSpPr>
        <p:grpSpPr bwMode="auto">
          <a:xfrm>
            <a:off x="914400" y="454025"/>
            <a:ext cx="7302500" cy="3889375"/>
            <a:chOff x="576" y="286"/>
            <a:chExt cx="4600" cy="2450"/>
          </a:xfrm>
        </p:grpSpPr>
        <p:sp>
          <p:nvSpPr>
            <p:cNvPr id="44039" name="Rectangle 4"/>
            <p:cNvSpPr>
              <a:spLocks noChangeArrowheads="1"/>
            </p:cNvSpPr>
            <p:nvPr/>
          </p:nvSpPr>
          <p:spPr bwMode="auto">
            <a:xfrm>
              <a:off x="3360" y="562"/>
              <a:ext cx="1816" cy="1768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40" name="Rectangle 5"/>
            <p:cNvSpPr>
              <a:spLocks noChangeArrowheads="1"/>
            </p:cNvSpPr>
            <p:nvPr/>
          </p:nvSpPr>
          <p:spPr bwMode="auto">
            <a:xfrm>
              <a:off x="576" y="562"/>
              <a:ext cx="1816" cy="1768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4041" name="Group 6"/>
            <p:cNvGrpSpPr>
              <a:grpSpLocks/>
            </p:cNvGrpSpPr>
            <p:nvPr/>
          </p:nvGrpSpPr>
          <p:grpSpPr bwMode="auto">
            <a:xfrm>
              <a:off x="3504" y="898"/>
              <a:ext cx="952" cy="1096"/>
              <a:chOff x="3220" y="2308"/>
              <a:chExt cx="952" cy="1096"/>
            </a:xfrm>
          </p:grpSpPr>
          <p:sp>
            <p:nvSpPr>
              <p:cNvPr id="44098" name="Rectangle 7"/>
              <p:cNvSpPr>
                <a:spLocks noChangeArrowheads="1"/>
              </p:cNvSpPr>
              <p:nvPr/>
            </p:nvSpPr>
            <p:spPr bwMode="auto">
              <a:xfrm>
                <a:off x="3268" y="2308"/>
                <a:ext cx="71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应用进程</a:t>
                </a:r>
              </a:p>
            </p:txBody>
          </p:sp>
          <p:sp>
            <p:nvSpPr>
              <p:cNvPr id="44099" name="Rectangle 8"/>
              <p:cNvSpPr>
                <a:spLocks noChangeArrowheads="1"/>
              </p:cNvSpPr>
              <p:nvPr/>
            </p:nvSpPr>
            <p:spPr bwMode="auto">
              <a:xfrm>
                <a:off x="3220" y="2740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网络控制程序</a:t>
                </a:r>
              </a:p>
            </p:txBody>
          </p:sp>
          <p:sp>
            <p:nvSpPr>
              <p:cNvPr id="44100" name="Rectangle 9"/>
              <p:cNvSpPr>
                <a:spLocks noChangeArrowheads="1"/>
              </p:cNvSpPr>
              <p:nvPr/>
            </p:nvSpPr>
            <p:spPr bwMode="auto">
              <a:xfrm>
                <a:off x="3220" y="3172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solidFill>
                      <a:srgbClr val="FF0000"/>
                    </a:solidFill>
                    <a:latin typeface="楷体" pitchFamily="18" charset="-122"/>
                    <a:ea typeface="楷体" pitchFamily="18" charset="-122"/>
                  </a:rPr>
                  <a:t>通信接口</a:t>
                </a:r>
              </a:p>
            </p:txBody>
          </p:sp>
        </p:grpSp>
        <p:sp>
          <p:nvSpPr>
            <p:cNvPr id="44042" name="Rectangle 10"/>
            <p:cNvSpPr>
              <a:spLocks noChangeArrowheads="1"/>
            </p:cNvSpPr>
            <p:nvPr/>
          </p:nvSpPr>
          <p:spPr bwMode="auto">
            <a:xfrm>
              <a:off x="768" y="754"/>
              <a:ext cx="280" cy="128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操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作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系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统</a:t>
              </a:r>
            </a:p>
          </p:txBody>
        </p:sp>
        <p:grpSp>
          <p:nvGrpSpPr>
            <p:cNvPr id="44043" name="Group 11"/>
            <p:cNvGrpSpPr>
              <a:grpSpLocks/>
            </p:cNvGrpSpPr>
            <p:nvPr/>
          </p:nvGrpSpPr>
          <p:grpSpPr bwMode="auto">
            <a:xfrm>
              <a:off x="1248" y="898"/>
              <a:ext cx="952" cy="1096"/>
              <a:chOff x="964" y="2308"/>
              <a:chExt cx="952" cy="1096"/>
            </a:xfrm>
          </p:grpSpPr>
          <p:sp>
            <p:nvSpPr>
              <p:cNvPr id="44095" name="Rectangle 12"/>
              <p:cNvSpPr>
                <a:spLocks noChangeArrowheads="1"/>
              </p:cNvSpPr>
              <p:nvPr/>
            </p:nvSpPr>
            <p:spPr bwMode="auto">
              <a:xfrm>
                <a:off x="1012" y="2308"/>
                <a:ext cx="71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应用进程</a:t>
                </a:r>
              </a:p>
            </p:txBody>
          </p:sp>
          <p:sp>
            <p:nvSpPr>
              <p:cNvPr id="44096" name="Rectangle 13"/>
              <p:cNvSpPr>
                <a:spLocks noChangeArrowheads="1"/>
              </p:cNvSpPr>
              <p:nvPr/>
            </p:nvSpPr>
            <p:spPr bwMode="auto">
              <a:xfrm>
                <a:off x="964" y="2740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网络控制程序</a:t>
                </a:r>
              </a:p>
            </p:txBody>
          </p:sp>
          <p:sp>
            <p:nvSpPr>
              <p:cNvPr id="44097" name="Rectangle 14"/>
              <p:cNvSpPr>
                <a:spLocks noChangeArrowheads="1"/>
              </p:cNvSpPr>
              <p:nvPr/>
            </p:nvSpPr>
            <p:spPr bwMode="auto">
              <a:xfrm>
                <a:off x="964" y="3172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solidFill>
                      <a:srgbClr val="FF0000"/>
                    </a:solidFill>
                    <a:latin typeface="楷体" pitchFamily="18" charset="-122"/>
                    <a:ea typeface="楷体" pitchFamily="18" charset="-122"/>
                  </a:rPr>
                  <a:t>通信接口</a:t>
                </a:r>
              </a:p>
            </p:txBody>
          </p:sp>
        </p:grpSp>
        <p:sp>
          <p:nvSpPr>
            <p:cNvPr id="44044" name="Rectangle 15"/>
            <p:cNvSpPr>
              <a:spLocks noChangeArrowheads="1"/>
            </p:cNvSpPr>
            <p:nvPr/>
          </p:nvSpPr>
          <p:spPr bwMode="auto">
            <a:xfrm>
              <a:off x="4656" y="850"/>
              <a:ext cx="280" cy="128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操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作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系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统</a:t>
              </a:r>
            </a:p>
          </p:txBody>
        </p:sp>
        <p:sp>
          <p:nvSpPr>
            <p:cNvPr id="44045" name="Line 16"/>
            <p:cNvSpPr>
              <a:spLocks noChangeShapeType="1"/>
            </p:cNvSpPr>
            <p:nvPr/>
          </p:nvSpPr>
          <p:spPr bwMode="auto">
            <a:xfrm>
              <a:off x="2016" y="990"/>
              <a:ext cx="15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46" name="Line 17"/>
            <p:cNvSpPr>
              <a:spLocks noChangeShapeType="1"/>
            </p:cNvSpPr>
            <p:nvPr/>
          </p:nvSpPr>
          <p:spPr bwMode="auto">
            <a:xfrm>
              <a:off x="2208" y="1422"/>
              <a:ext cx="12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47" name="Line 18"/>
            <p:cNvSpPr>
              <a:spLocks noChangeShapeType="1"/>
            </p:cNvSpPr>
            <p:nvPr/>
          </p:nvSpPr>
          <p:spPr bwMode="auto">
            <a:xfrm>
              <a:off x="2208" y="1854"/>
              <a:ext cx="12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48" name="Line 19"/>
            <p:cNvSpPr>
              <a:spLocks noChangeShapeType="1"/>
            </p:cNvSpPr>
            <p:nvPr/>
          </p:nvSpPr>
          <p:spPr bwMode="auto">
            <a:xfrm>
              <a:off x="1724" y="2002"/>
              <a:ext cx="0" cy="4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49" name="Line 20"/>
            <p:cNvSpPr>
              <a:spLocks noChangeShapeType="1"/>
            </p:cNvSpPr>
            <p:nvPr/>
          </p:nvSpPr>
          <p:spPr bwMode="auto">
            <a:xfrm>
              <a:off x="1728" y="2478"/>
              <a:ext cx="8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50" name="Line 21"/>
            <p:cNvSpPr>
              <a:spLocks noChangeShapeType="1"/>
            </p:cNvSpPr>
            <p:nvPr/>
          </p:nvSpPr>
          <p:spPr bwMode="auto">
            <a:xfrm>
              <a:off x="4028" y="2002"/>
              <a:ext cx="0" cy="4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51" name="Line 22"/>
            <p:cNvSpPr>
              <a:spLocks noChangeShapeType="1"/>
            </p:cNvSpPr>
            <p:nvPr/>
          </p:nvSpPr>
          <p:spPr bwMode="auto">
            <a:xfrm flipH="1">
              <a:off x="3160" y="2478"/>
              <a:ext cx="8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4052" name="Group 23"/>
            <p:cNvGrpSpPr>
              <a:grpSpLocks/>
            </p:cNvGrpSpPr>
            <p:nvPr/>
          </p:nvGrpSpPr>
          <p:grpSpPr bwMode="auto">
            <a:xfrm>
              <a:off x="2400" y="2386"/>
              <a:ext cx="848" cy="350"/>
              <a:chOff x="2112" y="3773"/>
              <a:chExt cx="848" cy="350"/>
            </a:xfrm>
          </p:grpSpPr>
          <p:grpSp>
            <p:nvGrpSpPr>
              <p:cNvPr id="44073" name="Group 24"/>
              <p:cNvGrpSpPr>
                <a:grpSpLocks/>
              </p:cNvGrpSpPr>
              <p:nvPr/>
            </p:nvGrpSpPr>
            <p:grpSpPr bwMode="auto">
              <a:xfrm>
                <a:off x="2112" y="3792"/>
                <a:ext cx="848" cy="331"/>
                <a:chOff x="2112" y="3792"/>
                <a:chExt cx="848" cy="331"/>
              </a:xfrm>
            </p:grpSpPr>
            <p:grpSp>
              <p:nvGrpSpPr>
                <p:cNvPr id="44075" name="Group 25"/>
                <p:cNvGrpSpPr>
                  <a:grpSpLocks/>
                </p:cNvGrpSpPr>
                <p:nvPr/>
              </p:nvGrpSpPr>
              <p:grpSpPr bwMode="auto">
                <a:xfrm>
                  <a:off x="2123" y="3808"/>
                  <a:ext cx="837" cy="315"/>
                  <a:chOff x="2123" y="3808"/>
                  <a:chExt cx="837" cy="315"/>
                </a:xfrm>
              </p:grpSpPr>
              <p:sp>
                <p:nvSpPr>
                  <p:cNvPr id="44086" name="Oval 26"/>
                  <p:cNvSpPr>
                    <a:spLocks noChangeArrowheads="1"/>
                  </p:cNvSpPr>
                  <p:nvPr/>
                </p:nvSpPr>
                <p:spPr bwMode="auto">
                  <a:xfrm>
                    <a:off x="2414" y="3808"/>
                    <a:ext cx="362" cy="11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87" name="Oval 27"/>
                  <p:cNvSpPr>
                    <a:spLocks noChangeArrowheads="1"/>
                  </p:cNvSpPr>
                  <p:nvPr/>
                </p:nvSpPr>
                <p:spPr bwMode="auto">
                  <a:xfrm>
                    <a:off x="2217" y="3838"/>
                    <a:ext cx="256" cy="127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88" name="Oval 28"/>
                  <p:cNvSpPr>
                    <a:spLocks noChangeArrowheads="1"/>
                  </p:cNvSpPr>
                  <p:nvPr/>
                </p:nvSpPr>
                <p:spPr bwMode="auto">
                  <a:xfrm>
                    <a:off x="2123" y="3919"/>
                    <a:ext cx="175" cy="9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89" name="Oval 29"/>
                  <p:cNvSpPr>
                    <a:spLocks noChangeArrowheads="1"/>
                  </p:cNvSpPr>
                  <p:nvPr/>
                </p:nvSpPr>
                <p:spPr bwMode="auto">
                  <a:xfrm>
                    <a:off x="2183" y="3973"/>
                    <a:ext cx="267" cy="112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90" name="Oval 30"/>
                  <p:cNvSpPr>
                    <a:spLocks noChangeArrowheads="1"/>
                  </p:cNvSpPr>
                  <p:nvPr/>
                </p:nvSpPr>
                <p:spPr bwMode="auto">
                  <a:xfrm>
                    <a:off x="2391" y="3988"/>
                    <a:ext cx="406" cy="13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91" name="Oval 31"/>
                  <p:cNvSpPr>
                    <a:spLocks noChangeArrowheads="1"/>
                  </p:cNvSpPr>
                  <p:nvPr/>
                </p:nvSpPr>
                <p:spPr bwMode="auto">
                  <a:xfrm>
                    <a:off x="2658" y="3845"/>
                    <a:ext cx="257" cy="90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92" name="Oval 32"/>
                  <p:cNvSpPr>
                    <a:spLocks noChangeArrowheads="1"/>
                  </p:cNvSpPr>
                  <p:nvPr/>
                </p:nvSpPr>
                <p:spPr bwMode="auto">
                  <a:xfrm>
                    <a:off x="2705" y="3912"/>
                    <a:ext cx="255" cy="98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93" name="Oval 33"/>
                  <p:cNvSpPr>
                    <a:spLocks noChangeArrowheads="1"/>
                  </p:cNvSpPr>
                  <p:nvPr/>
                </p:nvSpPr>
                <p:spPr bwMode="auto">
                  <a:xfrm>
                    <a:off x="2682" y="3935"/>
                    <a:ext cx="244" cy="16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94" name="Oval 34"/>
                  <p:cNvSpPr>
                    <a:spLocks noChangeArrowheads="1"/>
                  </p:cNvSpPr>
                  <p:nvPr/>
                </p:nvSpPr>
                <p:spPr bwMode="auto">
                  <a:xfrm>
                    <a:off x="2276" y="3882"/>
                    <a:ext cx="535" cy="16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44076" name="Group 35"/>
                <p:cNvGrpSpPr>
                  <a:grpSpLocks/>
                </p:cNvGrpSpPr>
                <p:nvPr/>
              </p:nvGrpSpPr>
              <p:grpSpPr bwMode="auto">
                <a:xfrm>
                  <a:off x="2112" y="3792"/>
                  <a:ext cx="824" cy="323"/>
                  <a:chOff x="2112" y="3792"/>
                  <a:chExt cx="824" cy="323"/>
                </a:xfrm>
              </p:grpSpPr>
              <p:sp>
                <p:nvSpPr>
                  <p:cNvPr id="44077" name="Oval 36"/>
                  <p:cNvSpPr>
                    <a:spLocks noChangeArrowheads="1"/>
                  </p:cNvSpPr>
                  <p:nvPr/>
                </p:nvSpPr>
                <p:spPr bwMode="auto">
                  <a:xfrm>
                    <a:off x="2404" y="3792"/>
                    <a:ext cx="348" cy="12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78" name="Oval 37"/>
                  <p:cNvSpPr>
                    <a:spLocks noChangeArrowheads="1"/>
                  </p:cNvSpPr>
                  <p:nvPr/>
                </p:nvSpPr>
                <p:spPr bwMode="auto">
                  <a:xfrm>
                    <a:off x="2206" y="3830"/>
                    <a:ext cx="253" cy="12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79" name="Oval 38"/>
                  <p:cNvSpPr>
                    <a:spLocks noChangeArrowheads="1"/>
                  </p:cNvSpPr>
                  <p:nvPr/>
                </p:nvSpPr>
                <p:spPr bwMode="auto">
                  <a:xfrm>
                    <a:off x="2112" y="3912"/>
                    <a:ext cx="175" cy="98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80" name="Oval 39"/>
                  <p:cNvSpPr>
                    <a:spLocks noChangeArrowheads="1"/>
                  </p:cNvSpPr>
                  <p:nvPr/>
                </p:nvSpPr>
                <p:spPr bwMode="auto">
                  <a:xfrm>
                    <a:off x="2172" y="3965"/>
                    <a:ext cx="265" cy="105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81" name="Oval 40"/>
                  <p:cNvSpPr>
                    <a:spLocks noChangeArrowheads="1"/>
                  </p:cNvSpPr>
                  <p:nvPr/>
                </p:nvSpPr>
                <p:spPr bwMode="auto">
                  <a:xfrm>
                    <a:off x="2369" y="3979"/>
                    <a:ext cx="417" cy="136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82" name="Oval 41"/>
                  <p:cNvSpPr>
                    <a:spLocks noChangeArrowheads="1"/>
                  </p:cNvSpPr>
                  <p:nvPr/>
                </p:nvSpPr>
                <p:spPr bwMode="auto">
                  <a:xfrm>
                    <a:off x="2647" y="3830"/>
                    <a:ext cx="254" cy="9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83" name="Oval 42"/>
                  <p:cNvSpPr>
                    <a:spLocks noChangeArrowheads="1"/>
                  </p:cNvSpPr>
                  <p:nvPr/>
                </p:nvSpPr>
                <p:spPr bwMode="auto">
                  <a:xfrm>
                    <a:off x="2682" y="3905"/>
                    <a:ext cx="254" cy="99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84" name="Oval 43"/>
                  <p:cNvSpPr>
                    <a:spLocks noChangeArrowheads="1"/>
                  </p:cNvSpPr>
                  <p:nvPr/>
                </p:nvSpPr>
                <p:spPr bwMode="auto">
                  <a:xfrm>
                    <a:off x="2658" y="3927"/>
                    <a:ext cx="257" cy="165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4085" name="Oval 44"/>
                  <p:cNvSpPr>
                    <a:spLocks noChangeArrowheads="1"/>
                  </p:cNvSpPr>
                  <p:nvPr/>
                </p:nvSpPr>
                <p:spPr bwMode="auto">
                  <a:xfrm>
                    <a:off x="2263" y="3869"/>
                    <a:ext cx="534" cy="164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44074" name="Rectangle 45"/>
              <p:cNvSpPr>
                <a:spLocks noChangeArrowheads="1"/>
              </p:cNvSpPr>
              <p:nvPr/>
            </p:nvSpPr>
            <p:spPr bwMode="auto">
              <a:xfrm>
                <a:off x="2259" y="3773"/>
                <a:ext cx="434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</a:t>
                </a:r>
              </a:p>
            </p:txBody>
          </p:sp>
        </p:grpSp>
        <p:sp>
          <p:nvSpPr>
            <p:cNvPr id="44053" name="Line 46"/>
            <p:cNvSpPr>
              <a:spLocks noChangeShapeType="1"/>
            </p:cNvSpPr>
            <p:nvPr/>
          </p:nvSpPr>
          <p:spPr bwMode="auto">
            <a:xfrm>
              <a:off x="1056" y="990"/>
              <a:ext cx="23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54" name="Line 47"/>
            <p:cNvSpPr>
              <a:spLocks noChangeShapeType="1"/>
            </p:cNvSpPr>
            <p:nvPr/>
          </p:nvSpPr>
          <p:spPr bwMode="auto">
            <a:xfrm>
              <a:off x="1056" y="1422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55" name="Line 48"/>
            <p:cNvSpPr>
              <a:spLocks noChangeShapeType="1"/>
            </p:cNvSpPr>
            <p:nvPr/>
          </p:nvSpPr>
          <p:spPr bwMode="auto">
            <a:xfrm>
              <a:off x="1056" y="1854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56" name="Line 49"/>
            <p:cNvSpPr>
              <a:spLocks noChangeShapeType="1"/>
            </p:cNvSpPr>
            <p:nvPr/>
          </p:nvSpPr>
          <p:spPr bwMode="auto">
            <a:xfrm>
              <a:off x="4464" y="1854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57" name="Line 50"/>
            <p:cNvSpPr>
              <a:spLocks noChangeShapeType="1"/>
            </p:cNvSpPr>
            <p:nvPr/>
          </p:nvSpPr>
          <p:spPr bwMode="auto">
            <a:xfrm>
              <a:off x="4464" y="1422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58" name="Line 51"/>
            <p:cNvSpPr>
              <a:spLocks noChangeShapeType="1"/>
            </p:cNvSpPr>
            <p:nvPr/>
          </p:nvSpPr>
          <p:spPr bwMode="auto">
            <a:xfrm>
              <a:off x="4272" y="1038"/>
              <a:ext cx="37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59" name="Rectangle 52"/>
            <p:cNvSpPr>
              <a:spLocks noChangeArrowheads="1"/>
            </p:cNvSpPr>
            <p:nvPr/>
          </p:nvSpPr>
          <p:spPr bwMode="auto">
            <a:xfrm>
              <a:off x="1811" y="674"/>
              <a:ext cx="541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/>
                <a:t>FTP</a:t>
              </a:r>
            </a:p>
          </p:txBody>
        </p:sp>
        <p:sp>
          <p:nvSpPr>
            <p:cNvPr id="44060" name="Rectangle 53"/>
            <p:cNvSpPr>
              <a:spLocks noChangeArrowheads="1"/>
            </p:cNvSpPr>
            <p:nvPr/>
          </p:nvSpPr>
          <p:spPr bwMode="auto">
            <a:xfrm>
              <a:off x="1761" y="1154"/>
              <a:ext cx="63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 b="1"/>
                <a:t>TCP/IP</a:t>
              </a:r>
            </a:p>
          </p:txBody>
        </p:sp>
        <p:sp>
          <p:nvSpPr>
            <p:cNvPr id="44061" name="Rectangle 54"/>
            <p:cNvSpPr>
              <a:spLocks noChangeArrowheads="1"/>
            </p:cNvSpPr>
            <p:nvPr/>
          </p:nvSpPr>
          <p:spPr bwMode="auto">
            <a:xfrm>
              <a:off x="659" y="2114"/>
              <a:ext cx="514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主机</a:t>
              </a:r>
              <a:r>
                <a:rPr lang="en-US" altLang="zh-CN" sz="2000" b="1">
                  <a:latin typeface="楷体" pitchFamily="18" charset="-122"/>
                  <a:ea typeface="楷体" pitchFamily="18" charset="-122"/>
                </a:rPr>
                <a:t>A</a:t>
              </a:r>
            </a:p>
          </p:txBody>
        </p:sp>
        <p:sp>
          <p:nvSpPr>
            <p:cNvPr id="44062" name="Rectangle 55"/>
            <p:cNvSpPr>
              <a:spLocks noChangeArrowheads="1"/>
            </p:cNvSpPr>
            <p:nvPr/>
          </p:nvSpPr>
          <p:spPr bwMode="auto">
            <a:xfrm>
              <a:off x="4211" y="2114"/>
              <a:ext cx="514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主机</a:t>
              </a:r>
              <a:r>
                <a:rPr lang="en-US" altLang="zh-CN" sz="2000" b="1">
                  <a:latin typeface="楷体" pitchFamily="18" charset="-122"/>
                  <a:ea typeface="楷体" pitchFamily="18" charset="-122"/>
                </a:rPr>
                <a:t>B</a:t>
              </a:r>
            </a:p>
          </p:txBody>
        </p:sp>
        <p:sp>
          <p:nvSpPr>
            <p:cNvPr id="44063" name="Rectangle 56"/>
            <p:cNvSpPr>
              <a:spLocks noChangeArrowheads="1"/>
            </p:cNvSpPr>
            <p:nvPr/>
          </p:nvSpPr>
          <p:spPr bwMode="auto">
            <a:xfrm>
              <a:off x="3408" y="706"/>
              <a:ext cx="397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/>
                <a:t>FTP</a:t>
              </a:r>
            </a:p>
          </p:txBody>
        </p:sp>
        <p:sp>
          <p:nvSpPr>
            <p:cNvPr id="44064" name="Rectangle 57"/>
            <p:cNvSpPr>
              <a:spLocks noChangeArrowheads="1"/>
            </p:cNvSpPr>
            <p:nvPr/>
          </p:nvSpPr>
          <p:spPr bwMode="auto">
            <a:xfrm>
              <a:off x="3312" y="1138"/>
              <a:ext cx="63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 b="1"/>
                <a:t>TCP/IP</a:t>
              </a:r>
            </a:p>
          </p:txBody>
        </p:sp>
        <p:sp>
          <p:nvSpPr>
            <p:cNvPr id="44065" name="Line 58"/>
            <p:cNvSpPr>
              <a:spLocks noChangeShapeType="1"/>
            </p:cNvSpPr>
            <p:nvPr/>
          </p:nvSpPr>
          <p:spPr bwMode="auto">
            <a:xfrm>
              <a:off x="1584" y="113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66" name="Line 59"/>
            <p:cNvSpPr>
              <a:spLocks noChangeShapeType="1"/>
            </p:cNvSpPr>
            <p:nvPr/>
          </p:nvSpPr>
          <p:spPr bwMode="auto">
            <a:xfrm>
              <a:off x="1632" y="157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67" name="Line 60"/>
            <p:cNvSpPr>
              <a:spLocks noChangeShapeType="1"/>
            </p:cNvSpPr>
            <p:nvPr/>
          </p:nvSpPr>
          <p:spPr bwMode="auto">
            <a:xfrm>
              <a:off x="3984" y="157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68" name="Line 61"/>
            <p:cNvSpPr>
              <a:spLocks noChangeShapeType="1"/>
            </p:cNvSpPr>
            <p:nvPr/>
          </p:nvSpPr>
          <p:spPr bwMode="auto">
            <a:xfrm flipH="1">
              <a:off x="3984" y="113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069" name="Text Box 62"/>
            <p:cNvSpPr txBox="1">
              <a:spLocks noChangeArrowheads="1"/>
            </p:cNvSpPr>
            <p:nvPr/>
          </p:nvSpPr>
          <p:spPr bwMode="auto">
            <a:xfrm>
              <a:off x="2688" y="942"/>
              <a:ext cx="336" cy="97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0" hangingPunct="0"/>
              <a:r>
                <a:rPr lang="zh-CN" altLang="en-US" b="1"/>
                <a:t>通</a:t>
              </a:r>
            </a:p>
            <a:p>
              <a:pPr eaLnBrk="0" hangingPunct="0"/>
              <a:r>
                <a:rPr lang="zh-CN" altLang="en-US" b="1"/>
                <a:t>信</a:t>
              </a:r>
            </a:p>
            <a:p>
              <a:pPr eaLnBrk="0" hangingPunct="0"/>
              <a:r>
                <a:rPr lang="zh-CN" altLang="en-US" b="1"/>
                <a:t>协</a:t>
              </a:r>
            </a:p>
            <a:p>
              <a:pPr eaLnBrk="0" hangingPunct="0"/>
              <a:r>
                <a:rPr lang="zh-CN" altLang="en-US" b="1"/>
                <a:t>议</a:t>
              </a:r>
            </a:p>
          </p:txBody>
        </p:sp>
        <p:sp>
          <p:nvSpPr>
            <p:cNvPr id="44070" name="Text Box 63"/>
            <p:cNvSpPr txBox="1">
              <a:spLocks noChangeArrowheads="1"/>
            </p:cNvSpPr>
            <p:nvPr/>
          </p:nvSpPr>
          <p:spPr bwMode="auto">
            <a:xfrm>
              <a:off x="2634" y="286"/>
              <a:ext cx="438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zh-CN" altLang="en-US" sz="2000" b="1">
                  <a:solidFill>
                    <a:srgbClr val="FF0000"/>
                  </a:solidFill>
                </a:rPr>
                <a:t>目的</a:t>
              </a:r>
            </a:p>
          </p:txBody>
        </p:sp>
        <p:sp>
          <p:nvSpPr>
            <p:cNvPr id="44071" name="Line 64"/>
            <p:cNvSpPr>
              <a:spLocks noChangeShapeType="1"/>
            </p:cNvSpPr>
            <p:nvPr/>
          </p:nvSpPr>
          <p:spPr bwMode="auto">
            <a:xfrm flipH="1">
              <a:off x="2064" y="480"/>
              <a:ext cx="624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072" name="Line 65"/>
            <p:cNvSpPr>
              <a:spLocks noChangeShapeType="1"/>
            </p:cNvSpPr>
            <p:nvPr/>
          </p:nvSpPr>
          <p:spPr bwMode="auto">
            <a:xfrm>
              <a:off x="3024" y="480"/>
              <a:ext cx="528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4036" name="Text Box 66"/>
          <p:cNvSpPr txBox="1">
            <a:spLocks noChangeArrowheads="1"/>
          </p:cNvSpPr>
          <p:nvPr/>
        </p:nvSpPr>
        <p:spPr bwMode="auto">
          <a:xfrm>
            <a:off x="8578850" y="117475"/>
            <a:ext cx="49244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CN" dirty="0" smtClean="0"/>
              <a:t>31</a:t>
            </a:r>
            <a:endParaRPr lang="en-US" altLang="zh-CN" dirty="0"/>
          </a:p>
        </p:txBody>
      </p:sp>
      <p:sp>
        <p:nvSpPr>
          <p:cNvPr id="44037" name="Text Box 67"/>
          <p:cNvSpPr txBox="1">
            <a:spLocks noChangeArrowheads="1"/>
          </p:cNvSpPr>
          <p:nvPr/>
        </p:nvSpPr>
        <p:spPr bwMode="auto">
          <a:xfrm>
            <a:off x="539553" y="4438650"/>
            <a:ext cx="8236148" cy="19082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buFontTx/>
              <a:buChar char="★"/>
            </a:pPr>
            <a:r>
              <a:rPr lang="zh-CN" altLang="en-US" sz="2800" b="1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通信接口（网络接入模块）：</a:t>
            </a:r>
          </a:p>
          <a:p>
            <a:r>
              <a:rPr lang="zh-CN" altLang="en-US" b="1" dirty="0"/>
              <a:t>用于不同系统的设备和部件之间的连接，由设备和说明组成。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物理方面：</a:t>
            </a:r>
            <a:r>
              <a:rPr lang="zh-CN" altLang="en-US" b="1" dirty="0"/>
              <a:t>（接口有多少个插脚）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电气方面：</a:t>
            </a:r>
            <a:r>
              <a:rPr lang="zh-CN" altLang="en-US" b="1" dirty="0"/>
              <a:t>（电路信号的电压大小、以及与时间的关系）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逻辑方面</a:t>
            </a:r>
            <a:r>
              <a:rPr lang="zh-CN" altLang="en-US" b="1" dirty="0"/>
              <a:t>（语法）：控制数据流如何通过接口“流”到线路上等。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过程方面：</a:t>
            </a:r>
            <a:r>
              <a:rPr lang="zh-CN" altLang="en-US" b="1" dirty="0"/>
              <a:t> 数据流穿入接口时的命令、顺序、控制信息的内容等。</a:t>
            </a:r>
          </a:p>
        </p:txBody>
      </p:sp>
      <p:sp>
        <p:nvSpPr>
          <p:cNvPr id="44038" name="Line 68"/>
          <p:cNvSpPr>
            <a:spLocks noChangeShapeType="1"/>
          </p:cNvSpPr>
          <p:nvPr/>
        </p:nvSpPr>
        <p:spPr bwMode="auto">
          <a:xfrm flipH="1">
            <a:off x="1547813" y="3141663"/>
            <a:ext cx="792162" cy="1223962"/>
          </a:xfrm>
          <a:prstGeom prst="line">
            <a:avLst/>
          </a:prstGeom>
          <a:noFill/>
          <a:ln w="38100" cmpd="dbl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40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236"/>
    </mc:Choice>
    <mc:Fallback xmlns="">
      <p:transition spd="slow" advTm="60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58" name="Group 3"/>
          <p:cNvGrpSpPr>
            <a:grpSpLocks/>
          </p:cNvGrpSpPr>
          <p:nvPr/>
        </p:nvGrpSpPr>
        <p:grpSpPr bwMode="auto">
          <a:xfrm>
            <a:off x="914400" y="454025"/>
            <a:ext cx="7302500" cy="3889375"/>
            <a:chOff x="576" y="286"/>
            <a:chExt cx="4600" cy="2450"/>
          </a:xfrm>
        </p:grpSpPr>
        <p:sp>
          <p:nvSpPr>
            <p:cNvPr id="45064" name="Rectangle 4"/>
            <p:cNvSpPr>
              <a:spLocks noChangeArrowheads="1"/>
            </p:cNvSpPr>
            <p:nvPr/>
          </p:nvSpPr>
          <p:spPr bwMode="auto">
            <a:xfrm>
              <a:off x="3360" y="562"/>
              <a:ext cx="1816" cy="1768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65" name="Rectangle 5"/>
            <p:cNvSpPr>
              <a:spLocks noChangeArrowheads="1"/>
            </p:cNvSpPr>
            <p:nvPr/>
          </p:nvSpPr>
          <p:spPr bwMode="auto">
            <a:xfrm>
              <a:off x="576" y="562"/>
              <a:ext cx="1816" cy="1768"/>
            </a:xfrm>
            <a:prstGeom prst="rect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prstDash val="sysDot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5066" name="Group 6"/>
            <p:cNvGrpSpPr>
              <a:grpSpLocks/>
            </p:cNvGrpSpPr>
            <p:nvPr/>
          </p:nvGrpSpPr>
          <p:grpSpPr bwMode="auto">
            <a:xfrm>
              <a:off x="3504" y="898"/>
              <a:ext cx="952" cy="1096"/>
              <a:chOff x="3220" y="2308"/>
              <a:chExt cx="952" cy="1096"/>
            </a:xfrm>
          </p:grpSpPr>
          <p:sp>
            <p:nvSpPr>
              <p:cNvPr id="45123" name="Rectangle 7"/>
              <p:cNvSpPr>
                <a:spLocks noChangeArrowheads="1"/>
              </p:cNvSpPr>
              <p:nvPr/>
            </p:nvSpPr>
            <p:spPr bwMode="auto">
              <a:xfrm>
                <a:off x="3268" y="2308"/>
                <a:ext cx="71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应用进程</a:t>
                </a:r>
              </a:p>
            </p:txBody>
          </p:sp>
          <p:sp>
            <p:nvSpPr>
              <p:cNvPr id="45124" name="Rectangle 8"/>
              <p:cNvSpPr>
                <a:spLocks noChangeArrowheads="1"/>
              </p:cNvSpPr>
              <p:nvPr/>
            </p:nvSpPr>
            <p:spPr bwMode="auto">
              <a:xfrm>
                <a:off x="3220" y="2740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网络控制程序</a:t>
                </a:r>
              </a:p>
            </p:txBody>
          </p:sp>
          <p:sp>
            <p:nvSpPr>
              <p:cNvPr id="45125" name="Rectangle 9"/>
              <p:cNvSpPr>
                <a:spLocks noChangeArrowheads="1"/>
              </p:cNvSpPr>
              <p:nvPr/>
            </p:nvSpPr>
            <p:spPr bwMode="auto">
              <a:xfrm>
                <a:off x="3220" y="3172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通信接口</a:t>
                </a:r>
              </a:p>
            </p:txBody>
          </p:sp>
        </p:grpSp>
        <p:sp>
          <p:nvSpPr>
            <p:cNvPr id="45067" name="Rectangle 10"/>
            <p:cNvSpPr>
              <a:spLocks noChangeArrowheads="1"/>
            </p:cNvSpPr>
            <p:nvPr/>
          </p:nvSpPr>
          <p:spPr bwMode="auto">
            <a:xfrm>
              <a:off x="768" y="754"/>
              <a:ext cx="280" cy="128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操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作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系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统</a:t>
              </a:r>
            </a:p>
          </p:txBody>
        </p:sp>
        <p:grpSp>
          <p:nvGrpSpPr>
            <p:cNvPr id="45068" name="Group 11"/>
            <p:cNvGrpSpPr>
              <a:grpSpLocks/>
            </p:cNvGrpSpPr>
            <p:nvPr/>
          </p:nvGrpSpPr>
          <p:grpSpPr bwMode="auto">
            <a:xfrm>
              <a:off x="1248" y="898"/>
              <a:ext cx="952" cy="1096"/>
              <a:chOff x="964" y="2308"/>
              <a:chExt cx="952" cy="1096"/>
            </a:xfrm>
          </p:grpSpPr>
          <p:sp>
            <p:nvSpPr>
              <p:cNvPr id="45120" name="Rectangle 12"/>
              <p:cNvSpPr>
                <a:spLocks noChangeArrowheads="1"/>
              </p:cNvSpPr>
              <p:nvPr/>
            </p:nvSpPr>
            <p:spPr bwMode="auto">
              <a:xfrm>
                <a:off x="1012" y="2308"/>
                <a:ext cx="71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应用进程</a:t>
                </a:r>
              </a:p>
            </p:txBody>
          </p:sp>
          <p:sp>
            <p:nvSpPr>
              <p:cNvPr id="45121" name="Rectangle 13"/>
              <p:cNvSpPr>
                <a:spLocks noChangeArrowheads="1"/>
              </p:cNvSpPr>
              <p:nvPr/>
            </p:nvSpPr>
            <p:spPr bwMode="auto">
              <a:xfrm>
                <a:off x="964" y="2740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网络控制程序</a:t>
                </a:r>
              </a:p>
            </p:txBody>
          </p:sp>
          <p:sp>
            <p:nvSpPr>
              <p:cNvPr id="45122" name="Rectangle 14"/>
              <p:cNvSpPr>
                <a:spLocks noChangeArrowheads="1"/>
              </p:cNvSpPr>
              <p:nvPr/>
            </p:nvSpPr>
            <p:spPr bwMode="auto">
              <a:xfrm>
                <a:off x="964" y="3172"/>
                <a:ext cx="952" cy="23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88" tIns="44450" rIns="90488" bIns="44450" anchor="ctr"/>
              <a:lstStyle/>
              <a:p>
                <a:pPr algn="ctr"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通信接口</a:t>
                </a:r>
              </a:p>
            </p:txBody>
          </p:sp>
        </p:grpSp>
        <p:sp>
          <p:nvSpPr>
            <p:cNvPr id="45069" name="Rectangle 15"/>
            <p:cNvSpPr>
              <a:spLocks noChangeArrowheads="1"/>
            </p:cNvSpPr>
            <p:nvPr/>
          </p:nvSpPr>
          <p:spPr bwMode="auto">
            <a:xfrm>
              <a:off x="4656" y="850"/>
              <a:ext cx="280" cy="128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操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作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系</a:t>
              </a:r>
            </a:p>
            <a:p>
              <a:pPr algn="ctr"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统</a:t>
              </a:r>
            </a:p>
          </p:txBody>
        </p:sp>
        <p:sp>
          <p:nvSpPr>
            <p:cNvPr id="45070" name="Line 16"/>
            <p:cNvSpPr>
              <a:spLocks noChangeShapeType="1"/>
            </p:cNvSpPr>
            <p:nvPr/>
          </p:nvSpPr>
          <p:spPr bwMode="auto">
            <a:xfrm>
              <a:off x="2016" y="990"/>
              <a:ext cx="15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71" name="Line 17"/>
            <p:cNvSpPr>
              <a:spLocks noChangeShapeType="1"/>
            </p:cNvSpPr>
            <p:nvPr/>
          </p:nvSpPr>
          <p:spPr bwMode="auto">
            <a:xfrm>
              <a:off x="2208" y="1422"/>
              <a:ext cx="12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72" name="Line 18"/>
            <p:cNvSpPr>
              <a:spLocks noChangeShapeType="1"/>
            </p:cNvSpPr>
            <p:nvPr/>
          </p:nvSpPr>
          <p:spPr bwMode="auto">
            <a:xfrm>
              <a:off x="2208" y="1854"/>
              <a:ext cx="12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73" name="Line 19"/>
            <p:cNvSpPr>
              <a:spLocks noChangeShapeType="1"/>
            </p:cNvSpPr>
            <p:nvPr/>
          </p:nvSpPr>
          <p:spPr bwMode="auto">
            <a:xfrm>
              <a:off x="1724" y="2002"/>
              <a:ext cx="0" cy="4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74" name="Line 20"/>
            <p:cNvSpPr>
              <a:spLocks noChangeShapeType="1"/>
            </p:cNvSpPr>
            <p:nvPr/>
          </p:nvSpPr>
          <p:spPr bwMode="auto">
            <a:xfrm>
              <a:off x="1728" y="2478"/>
              <a:ext cx="80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75" name="Line 21"/>
            <p:cNvSpPr>
              <a:spLocks noChangeShapeType="1"/>
            </p:cNvSpPr>
            <p:nvPr/>
          </p:nvSpPr>
          <p:spPr bwMode="auto">
            <a:xfrm>
              <a:off x="4028" y="2002"/>
              <a:ext cx="0" cy="4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76" name="Line 22"/>
            <p:cNvSpPr>
              <a:spLocks noChangeShapeType="1"/>
            </p:cNvSpPr>
            <p:nvPr/>
          </p:nvSpPr>
          <p:spPr bwMode="auto">
            <a:xfrm flipH="1">
              <a:off x="3160" y="2478"/>
              <a:ext cx="8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5077" name="Group 23"/>
            <p:cNvGrpSpPr>
              <a:grpSpLocks/>
            </p:cNvGrpSpPr>
            <p:nvPr/>
          </p:nvGrpSpPr>
          <p:grpSpPr bwMode="auto">
            <a:xfrm>
              <a:off x="2400" y="2386"/>
              <a:ext cx="848" cy="350"/>
              <a:chOff x="2112" y="3773"/>
              <a:chExt cx="848" cy="350"/>
            </a:xfrm>
          </p:grpSpPr>
          <p:grpSp>
            <p:nvGrpSpPr>
              <p:cNvPr id="45098" name="Group 24"/>
              <p:cNvGrpSpPr>
                <a:grpSpLocks/>
              </p:cNvGrpSpPr>
              <p:nvPr/>
            </p:nvGrpSpPr>
            <p:grpSpPr bwMode="auto">
              <a:xfrm>
                <a:off x="2112" y="3792"/>
                <a:ext cx="848" cy="331"/>
                <a:chOff x="2112" y="3792"/>
                <a:chExt cx="848" cy="331"/>
              </a:xfrm>
            </p:grpSpPr>
            <p:grpSp>
              <p:nvGrpSpPr>
                <p:cNvPr id="45100" name="Group 25"/>
                <p:cNvGrpSpPr>
                  <a:grpSpLocks/>
                </p:cNvGrpSpPr>
                <p:nvPr/>
              </p:nvGrpSpPr>
              <p:grpSpPr bwMode="auto">
                <a:xfrm>
                  <a:off x="2123" y="3808"/>
                  <a:ext cx="837" cy="315"/>
                  <a:chOff x="2123" y="3808"/>
                  <a:chExt cx="837" cy="315"/>
                </a:xfrm>
              </p:grpSpPr>
              <p:sp>
                <p:nvSpPr>
                  <p:cNvPr id="45111" name="Oval 26"/>
                  <p:cNvSpPr>
                    <a:spLocks noChangeArrowheads="1"/>
                  </p:cNvSpPr>
                  <p:nvPr/>
                </p:nvSpPr>
                <p:spPr bwMode="auto">
                  <a:xfrm>
                    <a:off x="2414" y="3808"/>
                    <a:ext cx="362" cy="11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12" name="Oval 27"/>
                  <p:cNvSpPr>
                    <a:spLocks noChangeArrowheads="1"/>
                  </p:cNvSpPr>
                  <p:nvPr/>
                </p:nvSpPr>
                <p:spPr bwMode="auto">
                  <a:xfrm>
                    <a:off x="2217" y="3838"/>
                    <a:ext cx="256" cy="127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13" name="Oval 28"/>
                  <p:cNvSpPr>
                    <a:spLocks noChangeArrowheads="1"/>
                  </p:cNvSpPr>
                  <p:nvPr/>
                </p:nvSpPr>
                <p:spPr bwMode="auto">
                  <a:xfrm>
                    <a:off x="2123" y="3919"/>
                    <a:ext cx="175" cy="99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14" name="Oval 29"/>
                  <p:cNvSpPr>
                    <a:spLocks noChangeArrowheads="1"/>
                  </p:cNvSpPr>
                  <p:nvPr/>
                </p:nvSpPr>
                <p:spPr bwMode="auto">
                  <a:xfrm>
                    <a:off x="2183" y="3973"/>
                    <a:ext cx="267" cy="112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15" name="Oval 30"/>
                  <p:cNvSpPr>
                    <a:spLocks noChangeArrowheads="1"/>
                  </p:cNvSpPr>
                  <p:nvPr/>
                </p:nvSpPr>
                <p:spPr bwMode="auto">
                  <a:xfrm>
                    <a:off x="2391" y="3988"/>
                    <a:ext cx="406" cy="13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16" name="Oval 31"/>
                  <p:cNvSpPr>
                    <a:spLocks noChangeArrowheads="1"/>
                  </p:cNvSpPr>
                  <p:nvPr/>
                </p:nvSpPr>
                <p:spPr bwMode="auto">
                  <a:xfrm>
                    <a:off x="2658" y="3845"/>
                    <a:ext cx="257" cy="90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17" name="Oval 32"/>
                  <p:cNvSpPr>
                    <a:spLocks noChangeArrowheads="1"/>
                  </p:cNvSpPr>
                  <p:nvPr/>
                </p:nvSpPr>
                <p:spPr bwMode="auto">
                  <a:xfrm>
                    <a:off x="2705" y="3912"/>
                    <a:ext cx="255" cy="98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18" name="Oval 33"/>
                  <p:cNvSpPr>
                    <a:spLocks noChangeArrowheads="1"/>
                  </p:cNvSpPr>
                  <p:nvPr/>
                </p:nvSpPr>
                <p:spPr bwMode="auto">
                  <a:xfrm>
                    <a:off x="2682" y="3935"/>
                    <a:ext cx="244" cy="16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19" name="Oval 34"/>
                  <p:cNvSpPr>
                    <a:spLocks noChangeArrowheads="1"/>
                  </p:cNvSpPr>
                  <p:nvPr/>
                </p:nvSpPr>
                <p:spPr bwMode="auto">
                  <a:xfrm>
                    <a:off x="2276" y="3882"/>
                    <a:ext cx="535" cy="165"/>
                  </a:xfrm>
                  <a:prstGeom prst="ellipse">
                    <a:avLst/>
                  </a:prstGeom>
                  <a:solidFill>
                    <a:srgbClr val="000000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45101" name="Group 35"/>
                <p:cNvGrpSpPr>
                  <a:grpSpLocks/>
                </p:cNvGrpSpPr>
                <p:nvPr/>
              </p:nvGrpSpPr>
              <p:grpSpPr bwMode="auto">
                <a:xfrm>
                  <a:off x="2112" y="3792"/>
                  <a:ext cx="824" cy="323"/>
                  <a:chOff x="2112" y="3792"/>
                  <a:chExt cx="824" cy="323"/>
                </a:xfrm>
              </p:grpSpPr>
              <p:sp>
                <p:nvSpPr>
                  <p:cNvPr id="45102" name="Oval 36"/>
                  <p:cNvSpPr>
                    <a:spLocks noChangeArrowheads="1"/>
                  </p:cNvSpPr>
                  <p:nvPr/>
                </p:nvSpPr>
                <p:spPr bwMode="auto">
                  <a:xfrm>
                    <a:off x="2404" y="3792"/>
                    <a:ext cx="348" cy="12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03" name="Oval 37"/>
                  <p:cNvSpPr>
                    <a:spLocks noChangeArrowheads="1"/>
                  </p:cNvSpPr>
                  <p:nvPr/>
                </p:nvSpPr>
                <p:spPr bwMode="auto">
                  <a:xfrm>
                    <a:off x="2206" y="3830"/>
                    <a:ext cx="253" cy="12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04" name="Oval 38"/>
                  <p:cNvSpPr>
                    <a:spLocks noChangeArrowheads="1"/>
                  </p:cNvSpPr>
                  <p:nvPr/>
                </p:nvSpPr>
                <p:spPr bwMode="auto">
                  <a:xfrm>
                    <a:off x="2112" y="3912"/>
                    <a:ext cx="175" cy="98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05" name="Oval 39"/>
                  <p:cNvSpPr>
                    <a:spLocks noChangeArrowheads="1"/>
                  </p:cNvSpPr>
                  <p:nvPr/>
                </p:nvSpPr>
                <p:spPr bwMode="auto">
                  <a:xfrm>
                    <a:off x="2172" y="3965"/>
                    <a:ext cx="265" cy="105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06" name="Oval 40"/>
                  <p:cNvSpPr>
                    <a:spLocks noChangeArrowheads="1"/>
                  </p:cNvSpPr>
                  <p:nvPr/>
                </p:nvSpPr>
                <p:spPr bwMode="auto">
                  <a:xfrm>
                    <a:off x="2369" y="3979"/>
                    <a:ext cx="417" cy="136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07" name="Oval 41"/>
                  <p:cNvSpPr>
                    <a:spLocks noChangeArrowheads="1"/>
                  </p:cNvSpPr>
                  <p:nvPr/>
                </p:nvSpPr>
                <p:spPr bwMode="auto">
                  <a:xfrm>
                    <a:off x="2647" y="3830"/>
                    <a:ext cx="254" cy="97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08" name="Oval 42"/>
                  <p:cNvSpPr>
                    <a:spLocks noChangeArrowheads="1"/>
                  </p:cNvSpPr>
                  <p:nvPr/>
                </p:nvSpPr>
                <p:spPr bwMode="auto">
                  <a:xfrm>
                    <a:off x="2682" y="3905"/>
                    <a:ext cx="254" cy="99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09" name="Oval 43"/>
                  <p:cNvSpPr>
                    <a:spLocks noChangeArrowheads="1"/>
                  </p:cNvSpPr>
                  <p:nvPr/>
                </p:nvSpPr>
                <p:spPr bwMode="auto">
                  <a:xfrm>
                    <a:off x="2658" y="3927"/>
                    <a:ext cx="257" cy="165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45110" name="Oval 44"/>
                  <p:cNvSpPr>
                    <a:spLocks noChangeArrowheads="1"/>
                  </p:cNvSpPr>
                  <p:nvPr/>
                </p:nvSpPr>
                <p:spPr bwMode="auto">
                  <a:xfrm>
                    <a:off x="2263" y="3869"/>
                    <a:ext cx="534" cy="164"/>
                  </a:xfrm>
                  <a:prstGeom prst="ellipse">
                    <a:avLst/>
                  </a:prstGeom>
                  <a:solidFill>
                    <a:srgbClr val="CEDADB"/>
                  </a:solidFill>
                  <a:ln w="12700">
                    <a:noFill/>
                    <a:round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45099" name="Rectangle 45"/>
              <p:cNvSpPr>
                <a:spLocks noChangeArrowheads="1"/>
              </p:cNvSpPr>
              <p:nvPr/>
            </p:nvSpPr>
            <p:spPr bwMode="auto">
              <a:xfrm>
                <a:off x="2259" y="3773"/>
                <a:ext cx="434" cy="24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 lIns="90488" tIns="44450" rIns="90488" bIns="44450">
                <a:spAutoFit/>
              </a:bodyPr>
              <a:lstStyle/>
              <a:p>
                <a:pPr eaLnBrk="0" hangingPunct="0"/>
                <a:r>
                  <a:rPr lang="zh-CN" altLang="en-US" sz="2000" b="1">
                    <a:latin typeface="楷体" pitchFamily="18" charset="-122"/>
                    <a:ea typeface="楷体" pitchFamily="18" charset="-122"/>
                  </a:rPr>
                  <a:t>网络</a:t>
                </a:r>
              </a:p>
            </p:txBody>
          </p:sp>
        </p:grpSp>
        <p:sp>
          <p:nvSpPr>
            <p:cNvPr id="45078" name="Line 46"/>
            <p:cNvSpPr>
              <a:spLocks noChangeShapeType="1"/>
            </p:cNvSpPr>
            <p:nvPr/>
          </p:nvSpPr>
          <p:spPr bwMode="auto">
            <a:xfrm>
              <a:off x="1056" y="990"/>
              <a:ext cx="23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79" name="Line 47"/>
            <p:cNvSpPr>
              <a:spLocks noChangeShapeType="1"/>
            </p:cNvSpPr>
            <p:nvPr/>
          </p:nvSpPr>
          <p:spPr bwMode="auto">
            <a:xfrm>
              <a:off x="1056" y="1422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80" name="Line 48"/>
            <p:cNvSpPr>
              <a:spLocks noChangeShapeType="1"/>
            </p:cNvSpPr>
            <p:nvPr/>
          </p:nvSpPr>
          <p:spPr bwMode="auto">
            <a:xfrm>
              <a:off x="1056" y="1854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81" name="Line 49"/>
            <p:cNvSpPr>
              <a:spLocks noChangeShapeType="1"/>
            </p:cNvSpPr>
            <p:nvPr/>
          </p:nvSpPr>
          <p:spPr bwMode="auto">
            <a:xfrm>
              <a:off x="4464" y="1854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82" name="Line 50"/>
            <p:cNvSpPr>
              <a:spLocks noChangeShapeType="1"/>
            </p:cNvSpPr>
            <p:nvPr/>
          </p:nvSpPr>
          <p:spPr bwMode="auto">
            <a:xfrm>
              <a:off x="4464" y="1422"/>
              <a:ext cx="1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83" name="Line 51"/>
            <p:cNvSpPr>
              <a:spLocks noChangeShapeType="1"/>
            </p:cNvSpPr>
            <p:nvPr/>
          </p:nvSpPr>
          <p:spPr bwMode="auto">
            <a:xfrm>
              <a:off x="4272" y="1038"/>
              <a:ext cx="37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84" name="Rectangle 52"/>
            <p:cNvSpPr>
              <a:spLocks noChangeArrowheads="1"/>
            </p:cNvSpPr>
            <p:nvPr/>
          </p:nvSpPr>
          <p:spPr bwMode="auto">
            <a:xfrm>
              <a:off x="1811" y="674"/>
              <a:ext cx="541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/>
                <a:t>FTP</a:t>
              </a:r>
            </a:p>
          </p:txBody>
        </p:sp>
        <p:sp>
          <p:nvSpPr>
            <p:cNvPr id="45085" name="Rectangle 53"/>
            <p:cNvSpPr>
              <a:spLocks noChangeArrowheads="1"/>
            </p:cNvSpPr>
            <p:nvPr/>
          </p:nvSpPr>
          <p:spPr bwMode="auto">
            <a:xfrm>
              <a:off x="1761" y="1154"/>
              <a:ext cx="63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 b="1"/>
                <a:t>TCP/IP</a:t>
              </a:r>
            </a:p>
          </p:txBody>
        </p:sp>
        <p:sp>
          <p:nvSpPr>
            <p:cNvPr id="45086" name="Rectangle 54"/>
            <p:cNvSpPr>
              <a:spLocks noChangeArrowheads="1"/>
            </p:cNvSpPr>
            <p:nvPr/>
          </p:nvSpPr>
          <p:spPr bwMode="auto">
            <a:xfrm>
              <a:off x="659" y="2114"/>
              <a:ext cx="514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主机</a:t>
              </a:r>
              <a:r>
                <a:rPr lang="en-US" altLang="zh-CN" sz="2000" b="1">
                  <a:latin typeface="楷体" pitchFamily="18" charset="-122"/>
                  <a:ea typeface="楷体" pitchFamily="18" charset="-122"/>
                </a:rPr>
                <a:t>A</a:t>
              </a:r>
            </a:p>
          </p:txBody>
        </p:sp>
        <p:sp>
          <p:nvSpPr>
            <p:cNvPr id="45087" name="Rectangle 55"/>
            <p:cNvSpPr>
              <a:spLocks noChangeArrowheads="1"/>
            </p:cNvSpPr>
            <p:nvPr/>
          </p:nvSpPr>
          <p:spPr bwMode="auto">
            <a:xfrm>
              <a:off x="4211" y="2114"/>
              <a:ext cx="514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zh-CN" altLang="en-US" sz="2000" b="1">
                  <a:latin typeface="楷体" pitchFamily="18" charset="-122"/>
                  <a:ea typeface="楷体" pitchFamily="18" charset="-122"/>
                </a:rPr>
                <a:t>主机</a:t>
              </a:r>
              <a:r>
                <a:rPr lang="en-US" altLang="zh-CN" sz="2000" b="1">
                  <a:latin typeface="楷体" pitchFamily="18" charset="-122"/>
                  <a:ea typeface="楷体" pitchFamily="18" charset="-122"/>
                </a:rPr>
                <a:t>B</a:t>
              </a:r>
            </a:p>
          </p:txBody>
        </p:sp>
        <p:sp>
          <p:nvSpPr>
            <p:cNvPr id="45088" name="Rectangle 56"/>
            <p:cNvSpPr>
              <a:spLocks noChangeArrowheads="1"/>
            </p:cNvSpPr>
            <p:nvPr/>
          </p:nvSpPr>
          <p:spPr bwMode="auto">
            <a:xfrm>
              <a:off x="3408" y="706"/>
              <a:ext cx="397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/>
                <a:t>FTP</a:t>
              </a:r>
            </a:p>
          </p:txBody>
        </p:sp>
        <p:sp>
          <p:nvSpPr>
            <p:cNvPr id="45089" name="Rectangle 57"/>
            <p:cNvSpPr>
              <a:spLocks noChangeArrowheads="1"/>
            </p:cNvSpPr>
            <p:nvPr/>
          </p:nvSpPr>
          <p:spPr bwMode="auto">
            <a:xfrm>
              <a:off x="3312" y="1138"/>
              <a:ext cx="639" cy="24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pPr eaLnBrk="0" hangingPunct="0"/>
              <a:r>
                <a:rPr lang="en-US" altLang="zh-CN" sz="2000" b="1"/>
                <a:t>TCP/IP</a:t>
              </a:r>
            </a:p>
          </p:txBody>
        </p:sp>
        <p:sp>
          <p:nvSpPr>
            <p:cNvPr id="45090" name="Line 58"/>
            <p:cNvSpPr>
              <a:spLocks noChangeShapeType="1"/>
            </p:cNvSpPr>
            <p:nvPr/>
          </p:nvSpPr>
          <p:spPr bwMode="auto">
            <a:xfrm>
              <a:off x="1584" y="113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91" name="Line 59"/>
            <p:cNvSpPr>
              <a:spLocks noChangeShapeType="1"/>
            </p:cNvSpPr>
            <p:nvPr/>
          </p:nvSpPr>
          <p:spPr bwMode="auto">
            <a:xfrm>
              <a:off x="1632" y="157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92" name="Line 60"/>
            <p:cNvSpPr>
              <a:spLocks noChangeShapeType="1"/>
            </p:cNvSpPr>
            <p:nvPr/>
          </p:nvSpPr>
          <p:spPr bwMode="auto">
            <a:xfrm>
              <a:off x="3984" y="1570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93" name="Line 61"/>
            <p:cNvSpPr>
              <a:spLocks noChangeShapeType="1"/>
            </p:cNvSpPr>
            <p:nvPr/>
          </p:nvSpPr>
          <p:spPr bwMode="auto">
            <a:xfrm flipH="1">
              <a:off x="3984" y="1138"/>
              <a:ext cx="0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094" name="Text Box 62"/>
            <p:cNvSpPr txBox="1">
              <a:spLocks noChangeArrowheads="1"/>
            </p:cNvSpPr>
            <p:nvPr/>
          </p:nvSpPr>
          <p:spPr bwMode="auto">
            <a:xfrm>
              <a:off x="2688" y="942"/>
              <a:ext cx="336" cy="97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0" hangingPunct="0"/>
              <a:r>
                <a:rPr lang="zh-CN" altLang="en-US" b="1">
                  <a:solidFill>
                    <a:srgbClr val="FF0000"/>
                  </a:solidFill>
                </a:rPr>
                <a:t>通</a:t>
              </a:r>
            </a:p>
            <a:p>
              <a:pPr eaLnBrk="0" hangingPunct="0"/>
              <a:r>
                <a:rPr lang="zh-CN" altLang="en-US" b="1">
                  <a:solidFill>
                    <a:srgbClr val="FF0000"/>
                  </a:solidFill>
                </a:rPr>
                <a:t>信</a:t>
              </a:r>
            </a:p>
            <a:p>
              <a:pPr eaLnBrk="0" hangingPunct="0"/>
              <a:r>
                <a:rPr lang="zh-CN" altLang="en-US" b="1">
                  <a:solidFill>
                    <a:srgbClr val="FF0000"/>
                  </a:solidFill>
                </a:rPr>
                <a:t>协</a:t>
              </a:r>
            </a:p>
            <a:p>
              <a:pPr eaLnBrk="0" hangingPunct="0"/>
              <a:r>
                <a:rPr lang="zh-CN" altLang="en-US" b="1">
                  <a:solidFill>
                    <a:srgbClr val="FF0000"/>
                  </a:solidFill>
                </a:rPr>
                <a:t>议</a:t>
              </a:r>
            </a:p>
          </p:txBody>
        </p:sp>
        <p:sp>
          <p:nvSpPr>
            <p:cNvPr id="45095" name="Text Box 63"/>
            <p:cNvSpPr txBox="1">
              <a:spLocks noChangeArrowheads="1"/>
            </p:cNvSpPr>
            <p:nvPr/>
          </p:nvSpPr>
          <p:spPr bwMode="auto">
            <a:xfrm>
              <a:off x="2634" y="286"/>
              <a:ext cx="438" cy="2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zh-CN" altLang="en-US" sz="2000" b="1">
                  <a:solidFill>
                    <a:srgbClr val="FF0000"/>
                  </a:solidFill>
                </a:rPr>
                <a:t>目的</a:t>
              </a:r>
            </a:p>
          </p:txBody>
        </p:sp>
        <p:sp>
          <p:nvSpPr>
            <p:cNvPr id="45096" name="Line 64"/>
            <p:cNvSpPr>
              <a:spLocks noChangeShapeType="1"/>
            </p:cNvSpPr>
            <p:nvPr/>
          </p:nvSpPr>
          <p:spPr bwMode="auto">
            <a:xfrm flipH="1">
              <a:off x="2064" y="480"/>
              <a:ext cx="624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097" name="Line 65"/>
            <p:cNvSpPr>
              <a:spLocks noChangeShapeType="1"/>
            </p:cNvSpPr>
            <p:nvPr/>
          </p:nvSpPr>
          <p:spPr bwMode="auto">
            <a:xfrm>
              <a:off x="3024" y="480"/>
              <a:ext cx="528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5059" name="Text Box 2"/>
          <p:cNvSpPr txBox="1">
            <a:spLocks noChangeArrowheads="1"/>
          </p:cNvSpPr>
          <p:nvPr/>
        </p:nvSpPr>
        <p:spPr bwMode="auto">
          <a:xfrm>
            <a:off x="669925" y="249238"/>
            <a:ext cx="1988045" cy="5232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zh-CN" altLang="en-US" sz="2800" b="1" dirty="0"/>
              <a:t>通信举例：</a:t>
            </a:r>
          </a:p>
        </p:txBody>
      </p:sp>
      <p:sp>
        <p:nvSpPr>
          <p:cNvPr id="45060" name="Line 69"/>
          <p:cNvSpPr>
            <a:spLocks noChangeShapeType="1"/>
          </p:cNvSpPr>
          <p:nvPr/>
        </p:nvSpPr>
        <p:spPr bwMode="auto">
          <a:xfrm flipH="1">
            <a:off x="1547813" y="2420938"/>
            <a:ext cx="2736850" cy="1944687"/>
          </a:xfrm>
          <a:prstGeom prst="line">
            <a:avLst/>
          </a:prstGeom>
          <a:noFill/>
          <a:ln w="38100" cmpd="dbl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5061" name="Text Box 66"/>
          <p:cNvSpPr txBox="1">
            <a:spLocks noChangeArrowheads="1"/>
          </p:cNvSpPr>
          <p:nvPr/>
        </p:nvSpPr>
        <p:spPr bwMode="auto">
          <a:xfrm>
            <a:off x="8578850" y="117475"/>
            <a:ext cx="49244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CN" dirty="0" smtClean="0"/>
              <a:t>31</a:t>
            </a:r>
            <a:endParaRPr lang="en-US" altLang="zh-CN" dirty="0"/>
          </a:p>
        </p:txBody>
      </p:sp>
      <p:sp>
        <p:nvSpPr>
          <p:cNvPr id="45062" name="Text Box 68"/>
          <p:cNvSpPr txBox="1">
            <a:spLocks noChangeArrowheads="1"/>
          </p:cNvSpPr>
          <p:nvPr/>
        </p:nvSpPr>
        <p:spPr bwMode="auto">
          <a:xfrm>
            <a:off x="107950" y="4437063"/>
            <a:ext cx="8964613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FontTx/>
              <a:buChar char="★"/>
            </a:pPr>
            <a:r>
              <a:rPr lang="zh-CN" altLang="en-US" sz="2800" b="1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通信协议（</a:t>
            </a:r>
            <a:r>
              <a:rPr lang="zh-CN" altLang="en-US" sz="2800" b="1" dirty="0">
                <a:solidFill>
                  <a:srgbClr val="FF0000"/>
                </a:solidFill>
              </a:rPr>
              <a:t>一组约定和规则的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集合，通信的灵魂</a:t>
            </a:r>
            <a:r>
              <a:rPr lang="zh-CN" altLang="en-US" sz="2800" b="1" dirty="0" smtClean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）</a:t>
            </a:r>
            <a:r>
              <a:rPr lang="zh-CN" altLang="en-US" sz="2800" b="1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：</a:t>
            </a:r>
            <a:endParaRPr lang="zh-CN" altLang="en-US" sz="2800" b="1" dirty="0">
              <a:solidFill>
                <a:srgbClr val="FF0000"/>
              </a:solidFill>
            </a:endParaRPr>
          </a:p>
          <a:p>
            <a:r>
              <a:rPr lang="zh-CN" altLang="en-US" sz="2800" b="1" dirty="0"/>
              <a:t>    通信的两个实体（进程）在</a:t>
            </a:r>
            <a:r>
              <a:rPr lang="zh-CN" altLang="en-US" sz="2800" b="1" dirty="0">
                <a:solidFill>
                  <a:srgbClr val="FF0000"/>
                </a:solidFill>
              </a:rPr>
              <a:t>通信内容</a:t>
            </a:r>
            <a:r>
              <a:rPr lang="zh-CN" altLang="en-US" sz="2800" b="1" dirty="0"/>
              <a:t>、</a:t>
            </a:r>
            <a:r>
              <a:rPr lang="zh-CN" altLang="en-US" sz="2800" b="1" dirty="0">
                <a:solidFill>
                  <a:srgbClr val="FF0000"/>
                </a:solidFill>
              </a:rPr>
              <a:t>通信方式</a:t>
            </a:r>
            <a:r>
              <a:rPr lang="zh-CN" altLang="en-US" sz="2800" b="1" dirty="0"/>
              <a:t>、以及</a:t>
            </a:r>
            <a:r>
              <a:rPr lang="zh-CN" altLang="en-US" sz="2800" b="1" dirty="0">
                <a:solidFill>
                  <a:srgbClr val="FF0000"/>
                </a:solidFill>
              </a:rPr>
              <a:t>通信时序</a:t>
            </a:r>
            <a:r>
              <a:rPr lang="zh-CN" altLang="en-US" sz="2800" b="1" dirty="0"/>
              <a:t>等方面，要遵从相互可以理解的协议（相同或兼容的协议）。</a:t>
            </a:r>
          </a:p>
        </p:txBody>
      </p:sp>
      <p:sp>
        <p:nvSpPr>
          <p:cNvPr id="684099" name="Text Box 67"/>
          <p:cNvSpPr txBox="1">
            <a:spLocks noChangeArrowheads="1"/>
          </p:cNvSpPr>
          <p:nvPr/>
        </p:nvSpPr>
        <p:spPr bwMode="auto">
          <a:xfrm>
            <a:off x="0" y="682625"/>
            <a:ext cx="9144000" cy="3711785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40000"/>
              </a:lnSpc>
              <a:spcBef>
                <a:spcPct val="20000"/>
              </a:spcBef>
            </a:pPr>
            <a:r>
              <a:rPr lang="zh-CN" altLang="en-US" sz="2800" b="1" dirty="0"/>
              <a:t>协议的三要素</a:t>
            </a:r>
            <a:endParaRPr lang="zh-CN" altLang="en-US" sz="2800" b="1" i="1" u="sng" dirty="0"/>
          </a:p>
          <a:p>
            <a:pPr>
              <a:lnSpc>
                <a:spcPct val="140000"/>
              </a:lnSpc>
            </a:pPr>
            <a:r>
              <a:rPr lang="zh-CN" altLang="en-US" sz="2800" b="1" dirty="0"/>
              <a:t> （</a:t>
            </a:r>
            <a:r>
              <a:rPr lang="en-US" altLang="zh-CN" sz="2800" b="1" dirty="0"/>
              <a:t>1</a:t>
            </a:r>
            <a:r>
              <a:rPr lang="zh-CN" altLang="en-US" sz="2800" b="1" dirty="0"/>
              <a:t>）</a:t>
            </a:r>
            <a:r>
              <a:rPr lang="zh-CN" altLang="en-US" sz="2800" b="1" dirty="0">
                <a:solidFill>
                  <a:srgbClr val="FF0000"/>
                </a:solidFill>
              </a:rPr>
              <a:t>语义</a:t>
            </a:r>
            <a:r>
              <a:rPr lang="zh-CN" altLang="en-US" sz="2800" b="1" dirty="0"/>
              <a:t>   确定通信双方通信的内容，</a:t>
            </a:r>
          </a:p>
          <a:p>
            <a:pPr>
              <a:lnSpc>
                <a:spcPct val="140000"/>
              </a:lnSpc>
            </a:pPr>
            <a:r>
              <a:rPr lang="zh-CN" altLang="en-US" sz="2800" b="1" dirty="0"/>
              <a:t>                      包括各种控制信息对应完成的动作和响应。</a:t>
            </a:r>
          </a:p>
          <a:p>
            <a:pPr>
              <a:lnSpc>
                <a:spcPct val="140000"/>
              </a:lnSpc>
            </a:pPr>
            <a:r>
              <a:rPr lang="zh-CN" altLang="en-US" b="1" dirty="0"/>
              <a:t> </a:t>
            </a:r>
            <a:r>
              <a:rPr lang="zh-CN" altLang="en-US" sz="2800" b="1" dirty="0"/>
              <a:t>（</a:t>
            </a:r>
            <a:r>
              <a:rPr lang="en-US" altLang="zh-CN" sz="2800" b="1" dirty="0"/>
              <a:t>2</a:t>
            </a:r>
            <a:r>
              <a:rPr lang="zh-CN" altLang="en-US" sz="2800" b="1" dirty="0"/>
              <a:t>）</a:t>
            </a:r>
            <a:r>
              <a:rPr lang="zh-CN" altLang="en-US" sz="2800" b="1" dirty="0">
                <a:solidFill>
                  <a:srgbClr val="FF0000"/>
                </a:solidFill>
              </a:rPr>
              <a:t>语法   </a:t>
            </a:r>
            <a:r>
              <a:rPr lang="zh-CN" altLang="en-US" sz="2800" b="1" dirty="0"/>
              <a:t>确定通信双方通信时数据报文的格式</a:t>
            </a:r>
          </a:p>
          <a:p>
            <a:pPr>
              <a:lnSpc>
                <a:spcPct val="140000"/>
              </a:lnSpc>
            </a:pPr>
            <a:r>
              <a:rPr lang="zh-CN" altLang="en-US" sz="2800" b="1" dirty="0"/>
              <a:t> （</a:t>
            </a:r>
            <a:r>
              <a:rPr lang="en-US" altLang="zh-CN" sz="2800" b="1" dirty="0"/>
              <a:t>3</a:t>
            </a:r>
            <a:r>
              <a:rPr lang="zh-CN" altLang="en-US" sz="2800" b="1" dirty="0"/>
              <a:t>）</a:t>
            </a:r>
            <a:r>
              <a:rPr lang="zh-CN" altLang="en-US" sz="2800" b="1" dirty="0">
                <a:solidFill>
                  <a:srgbClr val="FF0000"/>
                </a:solidFill>
              </a:rPr>
              <a:t>时序规则</a:t>
            </a:r>
            <a:r>
              <a:rPr lang="zh-CN" altLang="en-US" sz="2800" b="1" dirty="0"/>
              <a:t> </a:t>
            </a:r>
            <a:r>
              <a:rPr lang="zh-CN" altLang="en-US" sz="2800" b="1" dirty="0" smtClean="0"/>
              <a:t>（同步） 确定通信</a:t>
            </a:r>
            <a:r>
              <a:rPr lang="zh-CN" altLang="en-US" sz="2800" b="1" dirty="0"/>
              <a:t>双方信息交互的顺序</a:t>
            </a:r>
          </a:p>
          <a:p>
            <a:pPr>
              <a:lnSpc>
                <a:spcPct val="140000"/>
              </a:lnSpc>
            </a:pPr>
            <a:r>
              <a:rPr lang="zh-CN" altLang="en-US" sz="2800" b="1" dirty="0"/>
              <a:t>                    （建链、数据传输、拆链、数据重传等）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30119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807"/>
    </mc:Choice>
    <mc:Fallback>
      <p:transition spd="slow" advTm="94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8409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Line 3"/>
          <p:cNvSpPr>
            <a:spLocks noChangeShapeType="1"/>
          </p:cNvSpPr>
          <p:nvPr/>
        </p:nvSpPr>
        <p:spPr bwMode="auto">
          <a:xfrm>
            <a:off x="698500" y="23685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07" name="Rectangle 4"/>
          <p:cNvSpPr>
            <a:spLocks noChangeArrowheads="1"/>
          </p:cNvSpPr>
          <p:nvPr/>
        </p:nvSpPr>
        <p:spPr bwMode="auto">
          <a:xfrm>
            <a:off x="769938" y="1908175"/>
            <a:ext cx="15970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zh-CN" altLang="en-US" b="1"/>
              <a:t>建链请求</a:t>
            </a:r>
          </a:p>
        </p:txBody>
      </p:sp>
      <p:sp>
        <p:nvSpPr>
          <p:cNvPr id="47108" name="Line 5"/>
          <p:cNvSpPr>
            <a:spLocks noChangeShapeType="1"/>
          </p:cNvSpPr>
          <p:nvPr/>
        </p:nvSpPr>
        <p:spPr bwMode="auto">
          <a:xfrm>
            <a:off x="3429000" y="246380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09" name="Rectangle 6"/>
          <p:cNvSpPr>
            <a:spLocks noChangeArrowheads="1"/>
          </p:cNvSpPr>
          <p:nvPr/>
        </p:nvSpPr>
        <p:spPr bwMode="auto">
          <a:xfrm>
            <a:off x="3789363" y="2038350"/>
            <a:ext cx="14065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接收请求</a:t>
            </a:r>
          </a:p>
        </p:txBody>
      </p:sp>
      <p:grpSp>
        <p:nvGrpSpPr>
          <p:cNvPr id="47110" name="Group 53"/>
          <p:cNvGrpSpPr>
            <a:grpSpLocks/>
          </p:cNvGrpSpPr>
          <p:nvPr/>
        </p:nvGrpSpPr>
        <p:grpSpPr bwMode="auto">
          <a:xfrm>
            <a:off x="6011863" y="2276475"/>
            <a:ext cx="2120900" cy="292100"/>
            <a:chOff x="3800" y="1448"/>
            <a:chExt cx="1336" cy="184"/>
          </a:xfrm>
        </p:grpSpPr>
        <p:sp>
          <p:nvSpPr>
            <p:cNvPr id="47157" name="Rectangle 7"/>
            <p:cNvSpPr>
              <a:spLocks noChangeArrowheads="1"/>
            </p:cNvSpPr>
            <p:nvPr/>
          </p:nvSpPr>
          <p:spPr bwMode="auto">
            <a:xfrm>
              <a:off x="3800" y="1448"/>
              <a:ext cx="1336" cy="18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eaLnBrk="0" hangingPunct="0"/>
              <a:r>
                <a:rPr lang="en-US" altLang="zh-CN" sz="2000" b="1"/>
                <a:t>C    </a:t>
              </a:r>
              <a:r>
                <a:rPr lang="en-US" altLang="zh-CN" sz="1600" b="1"/>
                <a:t>host A      host B</a:t>
              </a:r>
            </a:p>
          </p:txBody>
        </p:sp>
        <p:sp>
          <p:nvSpPr>
            <p:cNvPr id="47158" name="Line 8"/>
            <p:cNvSpPr>
              <a:spLocks noChangeShapeType="1"/>
            </p:cNvSpPr>
            <p:nvPr/>
          </p:nvSpPr>
          <p:spPr bwMode="auto">
            <a:xfrm>
              <a:off x="3988" y="1448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59" name="Line 9"/>
            <p:cNvSpPr>
              <a:spLocks noChangeShapeType="1"/>
            </p:cNvSpPr>
            <p:nvPr/>
          </p:nvSpPr>
          <p:spPr bwMode="auto">
            <a:xfrm>
              <a:off x="4564" y="1448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7111" name="Line 10"/>
          <p:cNvSpPr>
            <a:spLocks noChangeShapeType="1"/>
          </p:cNvSpPr>
          <p:nvPr/>
        </p:nvSpPr>
        <p:spPr bwMode="auto">
          <a:xfrm>
            <a:off x="622300" y="29781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12" name="Rectangle 11"/>
          <p:cNvSpPr>
            <a:spLocks noChangeArrowheads="1"/>
          </p:cNvSpPr>
          <p:nvPr/>
        </p:nvSpPr>
        <p:spPr bwMode="auto">
          <a:xfrm>
            <a:off x="830263" y="2552700"/>
            <a:ext cx="141287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发送请求</a:t>
            </a:r>
          </a:p>
        </p:txBody>
      </p:sp>
      <p:sp>
        <p:nvSpPr>
          <p:cNvPr id="47113" name="Line 12"/>
          <p:cNvSpPr>
            <a:spLocks noChangeShapeType="1"/>
          </p:cNvSpPr>
          <p:nvPr/>
        </p:nvSpPr>
        <p:spPr bwMode="auto">
          <a:xfrm>
            <a:off x="3429000" y="312420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14" name="Rectangle 13"/>
          <p:cNvSpPr>
            <a:spLocks noChangeArrowheads="1"/>
          </p:cNvSpPr>
          <p:nvPr/>
        </p:nvSpPr>
        <p:spPr bwMode="auto">
          <a:xfrm>
            <a:off x="3789363" y="2590800"/>
            <a:ext cx="141287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同意发送</a:t>
            </a:r>
          </a:p>
        </p:txBody>
      </p:sp>
      <p:sp>
        <p:nvSpPr>
          <p:cNvPr id="47115" name="Rectangle 14"/>
          <p:cNvSpPr>
            <a:spLocks noChangeArrowheads="1"/>
          </p:cNvSpPr>
          <p:nvPr/>
        </p:nvSpPr>
        <p:spPr bwMode="auto">
          <a:xfrm>
            <a:off x="5880100" y="2832100"/>
            <a:ext cx="2578100" cy="292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eaLnBrk="0" hangingPunct="0"/>
            <a:r>
              <a:rPr lang="en-US" altLang="zh-CN" sz="1600" b="1"/>
              <a:t>S   File A  File B  size type  ...</a:t>
            </a:r>
          </a:p>
        </p:txBody>
      </p:sp>
      <p:sp>
        <p:nvSpPr>
          <p:cNvPr id="47116" name="Line 15"/>
          <p:cNvSpPr>
            <a:spLocks noChangeShapeType="1"/>
          </p:cNvSpPr>
          <p:nvPr/>
        </p:nvSpPr>
        <p:spPr bwMode="auto">
          <a:xfrm>
            <a:off x="61785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17" name="Line 16"/>
          <p:cNvSpPr>
            <a:spLocks noChangeShapeType="1"/>
          </p:cNvSpPr>
          <p:nvPr/>
        </p:nvSpPr>
        <p:spPr bwMode="auto">
          <a:xfrm>
            <a:off x="67881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18" name="Line 17"/>
          <p:cNvSpPr>
            <a:spLocks noChangeShapeType="1"/>
          </p:cNvSpPr>
          <p:nvPr/>
        </p:nvSpPr>
        <p:spPr bwMode="auto">
          <a:xfrm>
            <a:off x="73977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19" name="Line 18"/>
          <p:cNvSpPr>
            <a:spLocks noChangeShapeType="1"/>
          </p:cNvSpPr>
          <p:nvPr/>
        </p:nvSpPr>
        <p:spPr bwMode="auto">
          <a:xfrm>
            <a:off x="77787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20" name="Line 19"/>
          <p:cNvSpPr>
            <a:spLocks noChangeShapeType="1"/>
          </p:cNvSpPr>
          <p:nvPr/>
        </p:nvSpPr>
        <p:spPr bwMode="auto">
          <a:xfrm>
            <a:off x="82359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21" name="Line 20"/>
          <p:cNvSpPr>
            <a:spLocks noChangeShapeType="1"/>
          </p:cNvSpPr>
          <p:nvPr/>
        </p:nvSpPr>
        <p:spPr bwMode="auto">
          <a:xfrm>
            <a:off x="622300" y="36639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22" name="Rectangle 21"/>
          <p:cNvSpPr>
            <a:spLocks noChangeArrowheads="1"/>
          </p:cNvSpPr>
          <p:nvPr/>
        </p:nvSpPr>
        <p:spPr bwMode="auto">
          <a:xfrm>
            <a:off x="830263" y="3238500"/>
            <a:ext cx="1720850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第一个记录</a:t>
            </a:r>
          </a:p>
        </p:txBody>
      </p:sp>
      <p:sp>
        <p:nvSpPr>
          <p:cNvPr id="47123" name="Line 22"/>
          <p:cNvSpPr>
            <a:spLocks noChangeShapeType="1"/>
          </p:cNvSpPr>
          <p:nvPr/>
        </p:nvSpPr>
        <p:spPr bwMode="auto">
          <a:xfrm>
            <a:off x="3505200" y="377825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24" name="Rectangle 23"/>
          <p:cNvSpPr>
            <a:spLocks noChangeArrowheads="1"/>
          </p:cNvSpPr>
          <p:nvPr/>
        </p:nvSpPr>
        <p:spPr bwMode="auto">
          <a:xfrm>
            <a:off x="3865563" y="3276600"/>
            <a:ext cx="7969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确认</a:t>
            </a:r>
          </a:p>
        </p:txBody>
      </p:sp>
      <p:sp>
        <p:nvSpPr>
          <p:cNvPr id="47125" name="Line 25"/>
          <p:cNvSpPr>
            <a:spLocks noChangeShapeType="1"/>
          </p:cNvSpPr>
          <p:nvPr/>
        </p:nvSpPr>
        <p:spPr bwMode="auto">
          <a:xfrm>
            <a:off x="622300" y="43497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26" name="Rectangle 26"/>
          <p:cNvSpPr>
            <a:spLocks noChangeArrowheads="1"/>
          </p:cNvSpPr>
          <p:nvPr/>
        </p:nvSpPr>
        <p:spPr bwMode="auto">
          <a:xfrm>
            <a:off x="609600" y="3889375"/>
            <a:ext cx="2019300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最后一个记录</a:t>
            </a:r>
          </a:p>
        </p:txBody>
      </p:sp>
      <p:sp>
        <p:nvSpPr>
          <p:cNvPr id="47127" name="Line 27"/>
          <p:cNvSpPr>
            <a:spLocks noChangeShapeType="1"/>
          </p:cNvSpPr>
          <p:nvPr/>
        </p:nvSpPr>
        <p:spPr bwMode="auto">
          <a:xfrm>
            <a:off x="3505200" y="454025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28" name="Rectangle 28"/>
          <p:cNvSpPr>
            <a:spLocks noChangeArrowheads="1"/>
          </p:cNvSpPr>
          <p:nvPr/>
        </p:nvSpPr>
        <p:spPr bwMode="auto">
          <a:xfrm>
            <a:off x="4017963" y="4038600"/>
            <a:ext cx="7969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确认</a:t>
            </a:r>
          </a:p>
        </p:txBody>
      </p:sp>
      <p:grpSp>
        <p:nvGrpSpPr>
          <p:cNvPr id="47129" name="Group 51"/>
          <p:cNvGrpSpPr>
            <a:grpSpLocks/>
          </p:cNvGrpSpPr>
          <p:nvPr/>
        </p:nvGrpSpPr>
        <p:grpSpPr bwMode="auto">
          <a:xfrm>
            <a:off x="5880100" y="3500438"/>
            <a:ext cx="2578100" cy="317500"/>
            <a:chOff x="3704" y="2296"/>
            <a:chExt cx="1624" cy="200"/>
          </a:xfrm>
        </p:grpSpPr>
        <p:sp>
          <p:nvSpPr>
            <p:cNvPr id="47153" name="Rectangle 30"/>
            <p:cNvSpPr>
              <a:spLocks noChangeArrowheads="1"/>
            </p:cNvSpPr>
            <p:nvPr/>
          </p:nvSpPr>
          <p:spPr bwMode="auto">
            <a:xfrm>
              <a:off x="3704" y="2296"/>
              <a:ext cx="1624" cy="18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eaLnBrk="0" hangingPunct="0"/>
              <a:r>
                <a:rPr lang="en-US" altLang="zh-CN" sz="2000" b="1"/>
                <a:t>R  length  0     data        </a:t>
              </a:r>
            </a:p>
          </p:txBody>
        </p:sp>
        <p:sp>
          <p:nvSpPr>
            <p:cNvPr id="47154" name="Line 31"/>
            <p:cNvSpPr>
              <a:spLocks noChangeShapeType="1"/>
            </p:cNvSpPr>
            <p:nvPr/>
          </p:nvSpPr>
          <p:spPr bwMode="auto">
            <a:xfrm>
              <a:off x="3892" y="2312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55" name="Line 32"/>
            <p:cNvSpPr>
              <a:spLocks noChangeShapeType="1"/>
            </p:cNvSpPr>
            <p:nvPr/>
          </p:nvSpPr>
          <p:spPr bwMode="auto">
            <a:xfrm>
              <a:off x="4420" y="2312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56" name="Line 36"/>
            <p:cNvSpPr>
              <a:spLocks noChangeShapeType="1"/>
            </p:cNvSpPr>
            <p:nvPr/>
          </p:nvSpPr>
          <p:spPr bwMode="auto">
            <a:xfrm>
              <a:off x="4564" y="2312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7130" name="Group 52"/>
          <p:cNvGrpSpPr>
            <a:grpSpLocks/>
          </p:cNvGrpSpPr>
          <p:nvPr/>
        </p:nvGrpSpPr>
        <p:grpSpPr bwMode="auto">
          <a:xfrm>
            <a:off x="5880100" y="4221163"/>
            <a:ext cx="2578100" cy="292100"/>
            <a:chOff x="3704" y="2744"/>
            <a:chExt cx="1624" cy="184"/>
          </a:xfrm>
        </p:grpSpPr>
        <p:sp>
          <p:nvSpPr>
            <p:cNvPr id="47149" name="Rectangle 33"/>
            <p:cNvSpPr>
              <a:spLocks noChangeArrowheads="1"/>
            </p:cNvSpPr>
            <p:nvPr/>
          </p:nvSpPr>
          <p:spPr bwMode="auto">
            <a:xfrm>
              <a:off x="3704" y="2744"/>
              <a:ext cx="1624" cy="18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eaLnBrk="0" hangingPunct="0"/>
              <a:r>
                <a:rPr lang="en-US" altLang="zh-CN" sz="2000" b="1"/>
                <a:t>R  length  1    data        </a:t>
              </a:r>
            </a:p>
          </p:txBody>
        </p:sp>
        <p:sp>
          <p:nvSpPr>
            <p:cNvPr id="47150" name="Line 34"/>
            <p:cNvSpPr>
              <a:spLocks noChangeShapeType="1"/>
            </p:cNvSpPr>
            <p:nvPr/>
          </p:nvSpPr>
          <p:spPr bwMode="auto">
            <a:xfrm>
              <a:off x="3892" y="2744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51" name="Line 35"/>
            <p:cNvSpPr>
              <a:spLocks noChangeShapeType="1"/>
            </p:cNvSpPr>
            <p:nvPr/>
          </p:nvSpPr>
          <p:spPr bwMode="auto">
            <a:xfrm>
              <a:off x="4420" y="2744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52" name="Line 37"/>
            <p:cNvSpPr>
              <a:spLocks noChangeShapeType="1"/>
            </p:cNvSpPr>
            <p:nvPr/>
          </p:nvSpPr>
          <p:spPr bwMode="auto">
            <a:xfrm>
              <a:off x="4564" y="2744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7131" name="Line 38"/>
          <p:cNvSpPr>
            <a:spLocks noChangeShapeType="1"/>
          </p:cNvSpPr>
          <p:nvPr/>
        </p:nvSpPr>
        <p:spPr bwMode="auto">
          <a:xfrm>
            <a:off x="698500" y="50355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32" name="Rectangle 39"/>
          <p:cNvSpPr>
            <a:spLocks noChangeArrowheads="1"/>
          </p:cNvSpPr>
          <p:nvPr/>
        </p:nvSpPr>
        <p:spPr bwMode="auto">
          <a:xfrm>
            <a:off x="754063" y="4572000"/>
            <a:ext cx="14065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拆链请求</a:t>
            </a:r>
          </a:p>
        </p:txBody>
      </p:sp>
      <p:sp>
        <p:nvSpPr>
          <p:cNvPr id="47133" name="Line 40"/>
          <p:cNvSpPr>
            <a:spLocks noChangeShapeType="1"/>
          </p:cNvSpPr>
          <p:nvPr/>
        </p:nvSpPr>
        <p:spPr bwMode="auto">
          <a:xfrm>
            <a:off x="3505200" y="522605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34" name="Rectangle 41"/>
          <p:cNvSpPr>
            <a:spLocks noChangeArrowheads="1"/>
          </p:cNvSpPr>
          <p:nvPr/>
        </p:nvSpPr>
        <p:spPr bwMode="auto">
          <a:xfrm>
            <a:off x="3865563" y="4724400"/>
            <a:ext cx="141287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拆链确认</a:t>
            </a:r>
          </a:p>
        </p:txBody>
      </p:sp>
      <p:sp>
        <p:nvSpPr>
          <p:cNvPr id="47135" name="Rectangle 42"/>
          <p:cNvSpPr>
            <a:spLocks noChangeArrowheads="1"/>
          </p:cNvSpPr>
          <p:nvPr/>
        </p:nvSpPr>
        <p:spPr bwMode="auto">
          <a:xfrm>
            <a:off x="6108700" y="4965700"/>
            <a:ext cx="2120900" cy="292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eaLnBrk="0" hangingPunct="0"/>
            <a:r>
              <a:rPr lang="en-US" altLang="zh-CN" sz="2000" b="1"/>
              <a:t>D    </a:t>
            </a:r>
            <a:r>
              <a:rPr lang="en-US" altLang="zh-CN" sz="1600" b="1"/>
              <a:t>host A      host B</a:t>
            </a:r>
          </a:p>
        </p:txBody>
      </p:sp>
      <p:sp>
        <p:nvSpPr>
          <p:cNvPr id="47136" name="Line 43"/>
          <p:cNvSpPr>
            <a:spLocks noChangeShapeType="1"/>
          </p:cNvSpPr>
          <p:nvPr/>
        </p:nvSpPr>
        <p:spPr bwMode="auto">
          <a:xfrm>
            <a:off x="6559550" y="49657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37" name="Line 44"/>
          <p:cNvSpPr>
            <a:spLocks noChangeShapeType="1"/>
          </p:cNvSpPr>
          <p:nvPr/>
        </p:nvSpPr>
        <p:spPr bwMode="auto">
          <a:xfrm>
            <a:off x="7321550" y="49657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38" name="Line 45"/>
          <p:cNvSpPr>
            <a:spLocks noChangeShapeType="1"/>
          </p:cNvSpPr>
          <p:nvPr/>
        </p:nvSpPr>
        <p:spPr bwMode="auto">
          <a:xfrm>
            <a:off x="2916238" y="1412875"/>
            <a:ext cx="0" cy="424815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39" name="Line 46"/>
          <p:cNvSpPr>
            <a:spLocks noChangeShapeType="1"/>
          </p:cNvSpPr>
          <p:nvPr/>
        </p:nvSpPr>
        <p:spPr bwMode="auto">
          <a:xfrm flipH="1">
            <a:off x="5508625" y="1341438"/>
            <a:ext cx="0" cy="424815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7140" name="Rectangle 47"/>
          <p:cNvSpPr>
            <a:spLocks noChangeArrowheads="1"/>
          </p:cNvSpPr>
          <p:nvPr/>
        </p:nvSpPr>
        <p:spPr bwMode="auto">
          <a:xfrm>
            <a:off x="609600" y="5791200"/>
            <a:ext cx="7772400" cy="8778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342900" indent="-342900">
              <a:spcBef>
                <a:spcPct val="20000"/>
              </a:spcBef>
            </a:pP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遵循协议</a:t>
            </a:r>
            <a:r>
              <a:rPr lang="zh-CN" altLang="en-US" b="1">
                <a:latin typeface="楷体" pitchFamily="18" charset="-122"/>
                <a:ea typeface="楷体" pitchFamily="18" charset="-122"/>
              </a:rPr>
              <a:t>是计算机之间得以正确通信的保障！</a:t>
            </a:r>
          </a:p>
          <a:p>
            <a:pPr marL="342900" indent="-342900">
              <a:spcBef>
                <a:spcPct val="20000"/>
              </a:spcBef>
            </a:pPr>
            <a:r>
              <a:rPr lang="zh-CN" altLang="en-US" b="1">
                <a:latin typeface="楷体" pitchFamily="18" charset="-122"/>
                <a:ea typeface="楷体" pitchFamily="18" charset="-122"/>
              </a:rPr>
              <a:t>协议及其有效性</a:t>
            </a:r>
            <a:r>
              <a:rPr lang="en-US" altLang="zh-CN" b="1">
                <a:latin typeface="楷体" pitchFamily="18" charset="-122"/>
                <a:ea typeface="楷体" pitchFamily="18" charset="-122"/>
              </a:rPr>
              <a:t>/</a:t>
            </a:r>
            <a:r>
              <a:rPr lang="zh-CN" altLang="en-US" b="1">
                <a:latin typeface="楷体" pitchFamily="18" charset="-122"/>
                <a:ea typeface="楷体" pitchFamily="18" charset="-122"/>
              </a:rPr>
              <a:t>高效性一直是网络界研究的重点。              </a:t>
            </a:r>
          </a:p>
        </p:txBody>
      </p:sp>
      <p:sp>
        <p:nvSpPr>
          <p:cNvPr id="47141" name="Text Box 48"/>
          <p:cNvSpPr txBox="1">
            <a:spLocks noChangeArrowheads="1"/>
          </p:cNvSpPr>
          <p:nvPr/>
        </p:nvSpPr>
        <p:spPr bwMode="auto">
          <a:xfrm>
            <a:off x="8578850" y="117475"/>
            <a:ext cx="49244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CN" dirty="0" smtClean="0"/>
              <a:t>32</a:t>
            </a:r>
            <a:endParaRPr lang="en-US" altLang="zh-CN" dirty="0"/>
          </a:p>
        </p:txBody>
      </p:sp>
      <p:sp>
        <p:nvSpPr>
          <p:cNvPr id="47142" name="Text Box 50"/>
          <p:cNvSpPr txBox="1">
            <a:spLocks noChangeArrowheads="1"/>
          </p:cNvSpPr>
          <p:nvPr/>
        </p:nvSpPr>
        <p:spPr bwMode="auto">
          <a:xfrm>
            <a:off x="593725" y="333375"/>
            <a:ext cx="2393950" cy="480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例：文件传输</a:t>
            </a:r>
            <a:endParaRPr lang="zh-CN" altLang="en-US" sz="2800" dirty="0"/>
          </a:p>
        </p:txBody>
      </p:sp>
      <p:sp>
        <p:nvSpPr>
          <p:cNvPr id="47143" name="Text Box 54"/>
          <p:cNvSpPr txBox="1">
            <a:spLocks noChangeArrowheads="1"/>
          </p:cNvSpPr>
          <p:nvPr/>
        </p:nvSpPr>
        <p:spPr bwMode="auto">
          <a:xfrm>
            <a:off x="635000" y="1279525"/>
            <a:ext cx="6889750" cy="42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altLang="zh-CN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  </a:t>
            </a: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发送方</a:t>
            </a:r>
            <a:r>
              <a:rPr lang="en-US" altLang="zh-CN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A            </a:t>
            </a: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接收方</a:t>
            </a:r>
            <a:r>
              <a:rPr lang="en-US" altLang="zh-CN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B            </a:t>
            </a: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协议</a:t>
            </a:r>
            <a:endParaRPr lang="zh-CN" altLang="en-US"/>
          </a:p>
        </p:txBody>
      </p:sp>
      <p:sp>
        <p:nvSpPr>
          <p:cNvPr id="31799" name="Rectangle 55"/>
          <p:cNvSpPr>
            <a:spLocks noChangeArrowheads="1"/>
          </p:cNvSpPr>
          <p:nvPr/>
        </p:nvSpPr>
        <p:spPr bwMode="auto">
          <a:xfrm>
            <a:off x="228600" y="914400"/>
            <a:ext cx="8610600" cy="76200"/>
          </a:xfrm>
          <a:prstGeom prst="rect">
            <a:avLst/>
          </a:prstGeom>
          <a:gradFill rotWithShape="0">
            <a:gsLst>
              <a:gs pos="0">
                <a:srgbClr val="66FF99"/>
              </a:gs>
              <a:gs pos="50000">
                <a:srgbClr val="FFFF66"/>
              </a:gs>
              <a:gs pos="100000">
                <a:srgbClr val="66FF99"/>
              </a:gs>
            </a:gsLst>
            <a:lin ang="2700000" scaled="1"/>
          </a:gradFill>
          <a:ln w="12700">
            <a:noFill/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grpSp>
        <p:nvGrpSpPr>
          <p:cNvPr id="47145" name="Group 64"/>
          <p:cNvGrpSpPr>
            <a:grpSpLocks/>
          </p:cNvGrpSpPr>
          <p:nvPr/>
        </p:nvGrpSpPr>
        <p:grpSpPr bwMode="auto">
          <a:xfrm>
            <a:off x="323850" y="1268413"/>
            <a:ext cx="4968875" cy="4124325"/>
            <a:chOff x="204" y="799"/>
            <a:chExt cx="3130" cy="2598"/>
          </a:xfrm>
        </p:grpSpPr>
        <p:sp>
          <p:nvSpPr>
            <p:cNvPr id="47146" name="Rectangle 61"/>
            <p:cNvSpPr>
              <a:spLocks noChangeArrowheads="1"/>
            </p:cNvSpPr>
            <p:nvPr/>
          </p:nvSpPr>
          <p:spPr bwMode="auto">
            <a:xfrm>
              <a:off x="204" y="1207"/>
              <a:ext cx="3130" cy="219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147" name="Line 62"/>
            <p:cNvSpPr>
              <a:spLocks noChangeShapeType="1"/>
            </p:cNvSpPr>
            <p:nvPr/>
          </p:nvSpPr>
          <p:spPr bwMode="auto">
            <a:xfrm flipH="1">
              <a:off x="1759" y="1026"/>
              <a:ext cx="78" cy="18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148" name="Text Box 63"/>
            <p:cNvSpPr txBox="1">
              <a:spLocks noChangeArrowheads="1"/>
            </p:cNvSpPr>
            <p:nvPr/>
          </p:nvSpPr>
          <p:spPr bwMode="auto">
            <a:xfrm>
              <a:off x="1655" y="799"/>
              <a:ext cx="454" cy="268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 sz="2000" b="1">
                  <a:solidFill>
                    <a:srgbClr val="FF0000"/>
                  </a:solidFill>
                </a:rPr>
                <a:t>语义</a:t>
              </a:r>
            </a:p>
          </p:txBody>
        </p:sp>
      </p:grp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55240"/>
      </p:ext>
    </p:extLst>
  </p:cSld>
  <p:clrMapOvr>
    <a:masterClrMapping/>
  </p:clrMapOvr>
  <p:transition advTm="5275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Line 2"/>
          <p:cNvSpPr>
            <a:spLocks noChangeShapeType="1"/>
          </p:cNvSpPr>
          <p:nvPr/>
        </p:nvSpPr>
        <p:spPr bwMode="auto">
          <a:xfrm>
            <a:off x="698500" y="23685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83" name="Rectangle 3"/>
          <p:cNvSpPr>
            <a:spLocks noChangeArrowheads="1"/>
          </p:cNvSpPr>
          <p:nvPr/>
        </p:nvSpPr>
        <p:spPr bwMode="auto">
          <a:xfrm>
            <a:off x="769938" y="1908175"/>
            <a:ext cx="15970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zh-CN" altLang="en-US" b="1"/>
              <a:t>建链请求</a:t>
            </a:r>
          </a:p>
        </p:txBody>
      </p:sp>
      <p:sp>
        <p:nvSpPr>
          <p:cNvPr id="46084" name="Line 4"/>
          <p:cNvSpPr>
            <a:spLocks noChangeShapeType="1"/>
          </p:cNvSpPr>
          <p:nvPr/>
        </p:nvSpPr>
        <p:spPr bwMode="auto">
          <a:xfrm>
            <a:off x="3429000" y="246380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85" name="Rectangle 5"/>
          <p:cNvSpPr>
            <a:spLocks noChangeArrowheads="1"/>
          </p:cNvSpPr>
          <p:nvPr/>
        </p:nvSpPr>
        <p:spPr bwMode="auto">
          <a:xfrm>
            <a:off x="3789363" y="2038350"/>
            <a:ext cx="14065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接收请求</a:t>
            </a:r>
          </a:p>
        </p:txBody>
      </p:sp>
      <p:grpSp>
        <p:nvGrpSpPr>
          <p:cNvPr id="46086" name="Group 6"/>
          <p:cNvGrpSpPr>
            <a:grpSpLocks/>
          </p:cNvGrpSpPr>
          <p:nvPr/>
        </p:nvGrpSpPr>
        <p:grpSpPr bwMode="auto">
          <a:xfrm>
            <a:off x="6011863" y="2276475"/>
            <a:ext cx="2120900" cy="292100"/>
            <a:chOff x="3800" y="1448"/>
            <a:chExt cx="1336" cy="184"/>
          </a:xfrm>
        </p:grpSpPr>
        <p:sp>
          <p:nvSpPr>
            <p:cNvPr id="46133" name="Rectangle 7"/>
            <p:cNvSpPr>
              <a:spLocks noChangeArrowheads="1"/>
            </p:cNvSpPr>
            <p:nvPr/>
          </p:nvSpPr>
          <p:spPr bwMode="auto">
            <a:xfrm>
              <a:off x="3800" y="1448"/>
              <a:ext cx="1336" cy="18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eaLnBrk="0" hangingPunct="0"/>
              <a:r>
                <a:rPr lang="en-US" altLang="zh-CN" sz="2000" b="1"/>
                <a:t>C    </a:t>
              </a:r>
              <a:r>
                <a:rPr lang="en-US" altLang="zh-CN" sz="1600" b="1"/>
                <a:t>host A      host B</a:t>
              </a:r>
            </a:p>
          </p:txBody>
        </p:sp>
        <p:sp>
          <p:nvSpPr>
            <p:cNvPr id="46134" name="Line 8"/>
            <p:cNvSpPr>
              <a:spLocks noChangeShapeType="1"/>
            </p:cNvSpPr>
            <p:nvPr/>
          </p:nvSpPr>
          <p:spPr bwMode="auto">
            <a:xfrm>
              <a:off x="3988" y="1448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35" name="Line 9"/>
            <p:cNvSpPr>
              <a:spLocks noChangeShapeType="1"/>
            </p:cNvSpPr>
            <p:nvPr/>
          </p:nvSpPr>
          <p:spPr bwMode="auto">
            <a:xfrm>
              <a:off x="4564" y="1448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6087" name="Line 10"/>
          <p:cNvSpPr>
            <a:spLocks noChangeShapeType="1"/>
          </p:cNvSpPr>
          <p:nvPr/>
        </p:nvSpPr>
        <p:spPr bwMode="auto">
          <a:xfrm>
            <a:off x="622300" y="29781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88" name="Rectangle 11"/>
          <p:cNvSpPr>
            <a:spLocks noChangeArrowheads="1"/>
          </p:cNvSpPr>
          <p:nvPr/>
        </p:nvSpPr>
        <p:spPr bwMode="auto">
          <a:xfrm>
            <a:off x="830263" y="2552700"/>
            <a:ext cx="141287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发送请求</a:t>
            </a:r>
          </a:p>
        </p:txBody>
      </p:sp>
      <p:sp>
        <p:nvSpPr>
          <p:cNvPr id="46089" name="Line 12"/>
          <p:cNvSpPr>
            <a:spLocks noChangeShapeType="1"/>
          </p:cNvSpPr>
          <p:nvPr/>
        </p:nvSpPr>
        <p:spPr bwMode="auto">
          <a:xfrm>
            <a:off x="3429000" y="312420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0" name="Rectangle 13"/>
          <p:cNvSpPr>
            <a:spLocks noChangeArrowheads="1"/>
          </p:cNvSpPr>
          <p:nvPr/>
        </p:nvSpPr>
        <p:spPr bwMode="auto">
          <a:xfrm>
            <a:off x="3789363" y="2590800"/>
            <a:ext cx="141287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同意发送</a:t>
            </a:r>
          </a:p>
        </p:txBody>
      </p:sp>
      <p:sp>
        <p:nvSpPr>
          <p:cNvPr id="46091" name="Rectangle 14"/>
          <p:cNvSpPr>
            <a:spLocks noChangeArrowheads="1"/>
          </p:cNvSpPr>
          <p:nvPr/>
        </p:nvSpPr>
        <p:spPr bwMode="auto">
          <a:xfrm>
            <a:off x="5880100" y="2832100"/>
            <a:ext cx="2578100" cy="292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eaLnBrk="0" hangingPunct="0"/>
            <a:r>
              <a:rPr lang="en-US" altLang="zh-CN" sz="1600" b="1"/>
              <a:t>S   File A  File B  size type  ...</a:t>
            </a:r>
          </a:p>
        </p:txBody>
      </p:sp>
      <p:sp>
        <p:nvSpPr>
          <p:cNvPr id="46092" name="Line 15"/>
          <p:cNvSpPr>
            <a:spLocks noChangeShapeType="1"/>
          </p:cNvSpPr>
          <p:nvPr/>
        </p:nvSpPr>
        <p:spPr bwMode="auto">
          <a:xfrm>
            <a:off x="61785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3" name="Line 16"/>
          <p:cNvSpPr>
            <a:spLocks noChangeShapeType="1"/>
          </p:cNvSpPr>
          <p:nvPr/>
        </p:nvSpPr>
        <p:spPr bwMode="auto">
          <a:xfrm>
            <a:off x="67881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4" name="Line 17"/>
          <p:cNvSpPr>
            <a:spLocks noChangeShapeType="1"/>
          </p:cNvSpPr>
          <p:nvPr/>
        </p:nvSpPr>
        <p:spPr bwMode="auto">
          <a:xfrm>
            <a:off x="73977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5" name="Line 18"/>
          <p:cNvSpPr>
            <a:spLocks noChangeShapeType="1"/>
          </p:cNvSpPr>
          <p:nvPr/>
        </p:nvSpPr>
        <p:spPr bwMode="auto">
          <a:xfrm>
            <a:off x="77787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6" name="Line 19"/>
          <p:cNvSpPr>
            <a:spLocks noChangeShapeType="1"/>
          </p:cNvSpPr>
          <p:nvPr/>
        </p:nvSpPr>
        <p:spPr bwMode="auto">
          <a:xfrm>
            <a:off x="82359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7" name="Line 20"/>
          <p:cNvSpPr>
            <a:spLocks noChangeShapeType="1"/>
          </p:cNvSpPr>
          <p:nvPr/>
        </p:nvSpPr>
        <p:spPr bwMode="auto">
          <a:xfrm>
            <a:off x="622300" y="36639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098" name="Rectangle 21"/>
          <p:cNvSpPr>
            <a:spLocks noChangeArrowheads="1"/>
          </p:cNvSpPr>
          <p:nvPr/>
        </p:nvSpPr>
        <p:spPr bwMode="auto">
          <a:xfrm>
            <a:off x="830263" y="3238500"/>
            <a:ext cx="1720850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第一个记录</a:t>
            </a:r>
          </a:p>
        </p:txBody>
      </p:sp>
      <p:sp>
        <p:nvSpPr>
          <p:cNvPr id="46099" name="Line 22"/>
          <p:cNvSpPr>
            <a:spLocks noChangeShapeType="1"/>
          </p:cNvSpPr>
          <p:nvPr/>
        </p:nvSpPr>
        <p:spPr bwMode="auto">
          <a:xfrm>
            <a:off x="3505200" y="377825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00" name="Rectangle 23"/>
          <p:cNvSpPr>
            <a:spLocks noChangeArrowheads="1"/>
          </p:cNvSpPr>
          <p:nvPr/>
        </p:nvSpPr>
        <p:spPr bwMode="auto">
          <a:xfrm>
            <a:off x="3865563" y="3276600"/>
            <a:ext cx="7969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确认</a:t>
            </a:r>
          </a:p>
        </p:txBody>
      </p:sp>
      <p:sp>
        <p:nvSpPr>
          <p:cNvPr id="46101" name="Line 24"/>
          <p:cNvSpPr>
            <a:spLocks noChangeShapeType="1"/>
          </p:cNvSpPr>
          <p:nvPr/>
        </p:nvSpPr>
        <p:spPr bwMode="auto">
          <a:xfrm>
            <a:off x="622300" y="43497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02" name="Rectangle 25"/>
          <p:cNvSpPr>
            <a:spLocks noChangeArrowheads="1"/>
          </p:cNvSpPr>
          <p:nvPr/>
        </p:nvSpPr>
        <p:spPr bwMode="auto">
          <a:xfrm>
            <a:off x="609600" y="3889375"/>
            <a:ext cx="2019300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最后一个记录</a:t>
            </a:r>
          </a:p>
        </p:txBody>
      </p:sp>
      <p:sp>
        <p:nvSpPr>
          <p:cNvPr id="46103" name="Line 26"/>
          <p:cNvSpPr>
            <a:spLocks noChangeShapeType="1"/>
          </p:cNvSpPr>
          <p:nvPr/>
        </p:nvSpPr>
        <p:spPr bwMode="auto">
          <a:xfrm>
            <a:off x="3505200" y="454025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04" name="Rectangle 27"/>
          <p:cNvSpPr>
            <a:spLocks noChangeArrowheads="1"/>
          </p:cNvSpPr>
          <p:nvPr/>
        </p:nvSpPr>
        <p:spPr bwMode="auto">
          <a:xfrm>
            <a:off x="4017963" y="4038600"/>
            <a:ext cx="7969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确认</a:t>
            </a:r>
          </a:p>
        </p:txBody>
      </p:sp>
      <p:grpSp>
        <p:nvGrpSpPr>
          <p:cNvPr id="46105" name="Group 28"/>
          <p:cNvGrpSpPr>
            <a:grpSpLocks/>
          </p:cNvGrpSpPr>
          <p:nvPr/>
        </p:nvGrpSpPr>
        <p:grpSpPr bwMode="auto">
          <a:xfrm>
            <a:off x="5880100" y="3500438"/>
            <a:ext cx="2578100" cy="317500"/>
            <a:chOff x="3704" y="2296"/>
            <a:chExt cx="1624" cy="200"/>
          </a:xfrm>
        </p:grpSpPr>
        <p:sp>
          <p:nvSpPr>
            <p:cNvPr id="46129" name="Rectangle 29"/>
            <p:cNvSpPr>
              <a:spLocks noChangeArrowheads="1"/>
            </p:cNvSpPr>
            <p:nvPr/>
          </p:nvSpPr>
          <p:spPr bwMode="auto">
            <a:xfrm>
              <a:off x="3704" y="2296"/>
              <a:ext cx="1624" cy="18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eaLnBrk="0" hangingPunct="0"/>
              <a:r>
                <a:rPr lang="en-US" altLang="zh-CN" sz="2000" b="1"/>
                <a:t>R  length  0     data        </a:t>
              </a:r>
            </a:p>
          </p:txBody>
        </p:sp>
        <p:sp>
          <p:nvSpPr>
            <p:cNvPr id="46130" name="Line 30"/>
            <p:cNvSpPr>
              <a:spLocks noChangeShapeType="1"/>
            </p:cNvSpPr>
            <p:nvPr/>
          </p:nvSpPr>
          <p:spPr bwMode="auto">
            <a:xfrm>
              <a:off x="3892" y="2312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31" name="Line 31"/>
            <p:cNvSpPr>
              <a:spLocks noChangeShapeType="1"/>
            </p:cNvSpPr>
            <p:nvPr/>
          </p:nvSpPr>
          <p:spPr bwMode="auto">
            <a:xfrm>
              <a:off x="4420" y="2312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32" name="Line 32"/>
            <p:cNvSpPr>
              <a:spLocks noChangeShapeType="1"/>
            </p:cNvSpPr>
            <p:nvPr/>
          </p:nvSpPr>
          <p:spPr bwMode="auto">
            <a:xfrm>
              <a:off x="4564" y="2312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6106" name="Group 33"/>
          <p:cNvGrpSpPr>
            <a:grpSpLocks/>
          </p:cNvGrpSpPr>
          <p:nvPr/>
        </p:nvGrpSpPr>
        <p:grpSpPr bwMode="auto">
          <a:xfrm>
            <a:off x="5880100" y="4221163"/>
            <a:ext cx="2578100" cy="292100"/>
            <a:chOff x="3704" y="2744"/>
            <a:chExt cx="1624" cy="184"/>
          </a:xfrm>
        </p:grpSpPr>
        <p:sp>
          <p:nvSpPr>
            <p:cNvPr id="46125" name="Rectangle 34"/>
            <p:cNvSpPr>
              <a:spLocks noChangeArrowheads="1"/>
            </p:cNvSpPr>
            <p:nvPr/>
          </p:nvSpPr>
          <p:spPr bwMode="auto">
            <a:xfrm>
              <a:off x="3704" y="2744"/>
              <a:ext cx="1624" cy="18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eaLnBrk="0" hangingPunct="0"/>
              <a:r>
                <a:rPr lang="en-US" altLang="zh-CN" sz="2000" b="1"/>
                <a:t>R  length  1    data        </a:t>
              </a:r>
            </a:p>
          </p:txBody>
        </p:sp>
        <p:sp>
          <p:nvSpPr>
            <p:cNvPr id="46126" name="Line 35"/>
            <p:cNvSpPr>
              <a:spLocks noChangeShapeType="1"/>
            </p:cNvSpPr>
            <p:nvPr/>
          </p:nvSpPr>
          <p:spPr bwMode="auto">
            <a:xfrm>
              <a:off x="3892" y="2744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27" name="Line 36"/>
            <p:cNvSpPr>
              <a:spLocks noChangeShapeType="1"/>
            </p:cNvSpPr>
            <p:nvPr/>
          </p:nvSpPr>
          <p:spPr bwMode="auto">
            <a:xfrm>
              <a:off x="4420" y="2744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28" name="Line 37"/>
            <p:cNvSpPr>
              <a:spLocks noChangeShapeType="1"/>
            </p:cNvSpPr>
            <p:nvPr/>
          </p:nvSpPr>
          <p:spPr bwMode="auto">
            <a:xfrm>
              <a:off x="4564" y="2744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6107" name="Line 38"/>
          <p:cNvSpPr>
            <a:spLocks noChangeShapeType="1"/>
          </p:cNvSpPr>
          <p:nvPr/>
        </p:nvSpPr>
        <p:spPr bwMode="auto">
          <a:xfrm>
            <a:off x="698500" y="50355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08" name="Rectangle 39"/>
          <p:cNvSpPr>
            <a:spLocks noChangeArrowheads="1"/>
          </p:cNvSpPr>
          <p:nvPr/>
        </p:nvSpPr>
        <p:spPr bwMode="auto">
          <a:xfrm>
            <a:off x="754063" y="4572000"/>
            <a:ext cx="14065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拆链请求</a:t>
            </a:r>
          </a:p>
        </p:txBody>
      </p:sp>
      <p:sp>
        <p:nvSpPr>
          <p:cNvPr id="46109" name="Line 40"/>
          <p:cNvSpPr>
            <a:spLocks noChangeShapeType="1"/>
          </p:cNvSpPr>
          <p:nvPr/>
        </p:nvSpPr>
        <p:spPr bwMode="auto">
          <a:xfrm>
            <a:off x="3505200" y="522605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10" name="Rectangle 41"/>
          <p:cNvSpPr>
            <a:spLocks noChangeArrowheads="1"/>
          </p:cNvSpPr>
          <p:nvPr/>
        </p:nvSpPr>
        <p:spPr bwMode="auto">
          <a:xfrm>
            <a:off x="3865563" y="4724400"/>
            <a:ext cx="141287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拆链确认</a:t>
            </a:r>
          </a:p>
        </p:txBody>
      </p:sp>
      <p:sp>
        <p:nvSpPr>
          <p:cNvPr id="46111" name="Rectangle 42"/>
          <p:cNvSpPr>
            <a:spLocks noChangeArrowheads="1"/>
          </p:cNvSpPr>
          <p:nvPr/>
        </p:nvSpPr>
        <p:spPr bwMode="auto">
          <a:xfrm>
            <a:off x="6108700" y="4965700"/>
            <a:ext cx="2120900" cy="292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eaLnBrk="0" hangingPunct="0"/>
            <a:r>
              <a:rPr lang="en-US" altLang="zh-CN" sz="2000" b="1"/>
              <a:t>D    </a:t>
            </a:r>
            <a:r>
              <a:rPr lang="en-US" altLang="zh-CN" sz="1600" b="1"/>
              <a:t>host A      host B</a:t>
            </a:r>
          </a:p>
        </p:txBody>
      </p:sp>
      <p:sp>
        <p:nvSpPr>
          <p:cNvPr id="46112" name="Line 43"/>
          <p:cNvSpPr>
            <a:spLocks noChangeShapeType="1"/>
          </p:cNvSpPr>
          <p:nvPr/>
        </p:nvSpPr>
        <p:spPr bwMode="auto">
          <a:xfrm>
            <a:off x="6559550" y="49657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13" name="Line 44"/>
          <p:cNvSpPr>
            <a:spLocks noChangeShapeType="1"/>
          </p:cNvSpPr>
          <p:nvPr/>
        </p:nvSpPr>
        <p:spPr bwMode="auto">
          <a:xfrm>
            <a:off x="7321550" y="49657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14" name="Line 45"/>
          <p:cNvSpPr>
            <a:spLocks noChangeShapeType="1"/>
          </p:cNvSpPr>
          <p:nvPr/>
        </p:nvSpPr>
        <p:spPr bwMode="auto">
          <a:xfrm>
            <a:off x="2916238" y="1412875"/>
            <a:ext cx="0" cy="424815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15" name="Line 46"/>
          <p:cNvSpPr>
            <a:spLocks noChangeShapeType="1"/>
          </p:cNvSpPr>
          <p:nvPr/>
        </p:nvSpPr>
        <p:spPr bwMode="auto">
          <a:xfrm flipH="1">
            <a:off x="5508625" y="1341438"/>
            <a:ext cx="0" cy="424815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116" name="Rectangle 47"/>
          <p:cNvSpPr>
            <a:spLocks noChangeArrowheads="1"/>
          </p:cNvSpPr>
          <p:nvPr/>
        </p:nvSpPr>
        <p:spPr bwMode="auto">
          <a:xfrm>
            <a:off x="609600" y="5791200"/>
            <a:ext cx="7772400" cy="8778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342900" indent="-342900">
              <a:spcBef>
                <a:spcPct val="20000"/>
              </a:spcBef>
            </a:pP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遵循协议</a:t>
            </a:r>
            <a:r>
              <a:rPr lang="zh-CN" altLang="en-US" b="1">
                <a:latin typeface="楷体" pitchFamily="18" charset="-122"/>
                <a:ea typeface="楷体" pitchFamily="18" charset="-122"/>
              </a:rPr>
              <a:t>是计算机之间得以正确通信的保障！</a:t>
            </a:r>
          </a:p>
          <a:p>
            <a:pPr marL="342900" indent="-342900">
              <a:spcBef>
                <a:spcPct val="20000"/>
              </a:spcBef>
            </a:pPr>
            <a:r>
              <a:rPr lang="zh-CN" altLang="en-US" b="1">
                <a:latin typeface="楷体" pitchFamily="18" charset="-122"/>
                <a:ea typeface="楷体" pitchFamily="18" charset="-122"/>
              </a:rPr>
              <a:t>协议及其有效性</a:t>
            </a:r>
            <a:r>
              <a:rPr lang="en-US" altLang="zh-CN" b="1">
                <a:latin typeface="楷体" pitchFamily="18" charset="-122"/>
                <a:ea typeface="楷体" pitchFamily="18" charset="-122"/>
              </a:rPr>
              <a:t>/</a:t>
            </a:r>
            <a:r>
              <a:rPr lang="zh-CN" altLang="en-US" b="1">
                <a:latin typeface="楷体" pitchFamily="18" charset="-122"/>
                <a:ea typeface="楷体" pitchFamily="18" charset="-122"/>
              </a:rPr>
              <a:t>高效性一直是网络界研究的重点。              </a:t>
            </a:r>
          </a:p>
        </p:txBody>
      </p:sp>
      <p:sp>
        <p:nvSpPr>
          <p:cNvPr id="46117" name="Text Box 48"/>
          <p:cNvSpPr txBox="1">
            <a:spLocks noChangeArrowheads="1"/>
          </p:cNvSpPr>
          <p:nvPr/>
        </p:nvSpPr>
        <p:spPr bwMode="auto">
          <a:xfrm>
            <a:off x="8578850" y="117475"/>
            <a:ext cx="49244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CN" dirty="0" smtClean="0"/>
              <a:t>32</a:t>
            </a:r>
            <a:endParaRPr lang="en-US" altLang="zh-CN" dirty="0"/>
          </a:p>
        </p:txBody>
      </p:sp>
      <p:sp>
        <p:nvSpPr>
          <p:cNvPr id="46118" name="Text Box 49"/>
          <p:cNvSpPr txBox="1">
            <a:spLocks noChangeArrowheads="1"/>
          </p:cNvSpPr>
          <p:nvPr/>
        </p:nvSpPr>
        <p:spPr bwMode="auto">
          <a:xfrm>
            <a:off x="593725" y="333375"/>
            <a:ext cx="2393950" cy="480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zh-CN" altLang="en-US" sz="2800" b="1">
                <a:latin typeface="楷体" pitchFamily="18" charset="-122"/>
                <a:ea typeface="楷体" pitchFamily="18" charset="-122"/>
              </a:rPr>
              <a:t>例：文件传输</a:t>
            </a:r>
            <a:endParaRPr lang="zh-CN" altLang="en-US" sz="2800"/>
          </a:p>
        </p:txBody>
      </p:sp>
      <p:sp>
        <p:nvSpPr>
          <p:cNvPr id="46119" name="Text Box 50"/>
          <p:cNvSpPr txBox="1">
            <a:spLocks noChangeArrowheads="1"/>
          </p:cNvSpPr>
          <p:nvPr/>
        </p:nvSpPr>
        <p:spPr bwMode="auto">
          <a:xfrm>
            <a:off x="635000" y="1279525"/>
            <a:ext cx="6889750" cy="42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altLang="zh-CN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  </a:t>
            </a: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发送方</a:t>
            </a:r>
            <a:r>
              <a:rPr lang="en-US" altLang="zh-CN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A            </a:t>
            </a: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接收方</a:t>
            </a:r>
            <a:r>
              <a:rPr lang="en-US" altLang="zh-CN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B            </a:t>
            </a: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协议</a:t>
            </a:r>
            <a:endParaRPr lang="zh-CN" altLang="en-US"/>
          </a:p>
        </p:txBody>
      </p:sp>
      <p:sp>
        <p:nvSpPr>
          <p:cNvPr id="685107" name="Rectangle 51"/>
          <p:cNvSpPr>
            <a:spLocks noChangeArrowheads="1"/>
          </p:cNvSpPr>
          <p:nvPr/>
        </p:nvSpPr>
        <p:spPr bwMode="auto">
          <a:xfrm>
            <a:off x="228600" y="914400"/>
            <a:ext cx="8610600" cy="76200"/>
          </a:xfrm>
          <a:prstGeom prst="rect">
            <a:avLst/>
          </a:prstGeom>
          <a:gradFill rotWithShape="0">
            <a:gsLst>
              <a:gs pos="0">
                <a:srgbClr val="66FF99"/>
              </a:gs>
              <a:gs pos="50000">
                <a:srgbClr val="FFFF66"/>
              </a:gs>
              <a:gs pos="100000">
                <a:srgbClr val="66FF99"/>
              </a:gs>
            </a:gsLst>
            <a:lin ang="2700000" scaled="1"/>
          </a:gradFill>
          <a:ln w="12700">
            <a:noFill/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grpSp>
        <p:nvGrpSpPr>
          <p:cNvPr id="5" name="Group 52"/>
          <p:cNvGrpSpPr>
            <a:grpSpLocks/>
          </p:cNvGrpSpPr>
          <p:nvPr/>
        </p:nvGrpSpPr>
        <p:grpSpPr bwMode="auto">
          <a:xfrm>
            <a:off x="5795963" y="1249363"/>
            <a:ext cx="2879725" cy="4124325"/>
            <a:chOff x="3651" y="787"/>
            <a:chExt cx="1814" cy="2598"/>
          </a:xfrm>
        </p:grpSpPr>
        <p:sp>
          <p:nvSpPr>
            <p:cNvPr id="46122" name="Rectangle 53"/>
            <p:cNvSpPr>
              <a:spLocks noChangeArrowheads="1"/>
            </p:cNvSpPr>
            <p:nvPr/>
          </p:nvSpPr>
          <p:spPr bwMode="auto">
            <a:xfrm>
              <a:off x="3651" y="1253"/>
              <a:ext cx="1814" cy="2132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123" name="Line 54"/>
            <p:cNvSpPr>
              <a:spLocks noChangeShapeType="1"/>
            </p:cNvSpPr>
            <p:nvPr/>
          </p:nvSpPr>
          <p:spPr bwMode="auto">
            <a:xfrm flipH="1">
              <a:off x="5148" y="1071"/>
              <a:ext cx="45" cy="18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124" name="Text Box 55"/>
            <p:cNvSpPr txBox="1">
              <a:spLocks noChangeArrowheads="1"/>
            </p:cNvSpPr>
            <p:nvPr/>
          </p:nvSpPr>
          <p:spPr bwMode="auto">
            <a:xfrm>
              <a:off x="4999" y="787"/>
              <a:ext cx="454" cy="268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 sz="2000" b="1">
                  <a:solidFill>
                    <a:srgbClr val="FF0000"/>
                  </a:solidFill>
                </a:rPr>
                <a:t>语法</a:t>
              </a:r>
            </a:p>
          </p:txBody>
        </p:sp>
      </p:grp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4749979"/>
      </p:ext>
    </p:extLst>
  </p:cSld>
  <p:clrMapOvr>
    <a:masterClrMapping/>
  </p:clrMapOvr>
  <p:transition advTm="7282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Line 2"/>
          <p:cNvSpPr>
            <a:spLocks noChangeShapeType="1"/>
          </p:cNvSpPr>
          <p:nvPr/>
        </p:nvSpPr>
        <p:spPr bwMode="auto">
          <a:xfrm>
            <a:off x="698500" y="23685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1" name="Rectangle 3"/>
          <p:cNvSpPr>
            <a:spLocks noChangeArrowheads="1"/>
          </p:cNvSpPr>
          <p:nvPr/>
        </p:nvSpPr>
        <p:spPr bwMode="auto">
          <a:xfrm>
            <a:off x="769938" y="1908175"/>
            <a:ext cx="15970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zh-CN" altLang="en-US" b="1"/>
              <a:t>建链请求</a:t>
            </a:r>
          </a:p>
        </p:txBody>
      </p:sp>
      <p:sp>
        <p:nvSpPr>
          <p:cNvPr id="48132" name="Line 4"/>
          <p:cNvSpPr>
            <a:spLocks noChangeShapeType="1"/>
          </p:cNvSpPr>
          <p:nvPr/>
        </p:nvSpPr>
        <p:spPr bwMode="auto">
          <a:xfrm>
            <a:off x="3429000" y="246380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3" name="Rectangle 5"/>
          <p:cNvSpPr>
            <a:spLocks noChangeArrowheads="1"/>
          </p:cNvSpPr>
          <p:nvPr/>
        </p:nvSpPr>
        <p:spPr bwMode="auto">
          <a:xfrm>
            <a:off x="3789363" y="2038350"/>
            <a:ext cx="14065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接收请求</a:t>
            </a:r>
          </a:p>
        </p:txBody>
      </p:sp>
      <p:grpSp>
        <p:nvGrpSpPr>
          <p:cNvPr id="48134" name="Group 6"/>
          <p:cNvGrpSpPr>
            <a:grpSpLocks/>
          </p:cNvGrpSpPr>
          <p:nvPr/>
        </p:nvGrpSpPr>
        <p:grpSpPr bwMode="auto">
          <a:xfrm>
            <a:off x="6011863" y="2276475"/>
            <a:ext cx="2120900" cy="292100"/>
            <a:chOff x="3800" y="1448"/>
            <a:chExt cx="1336" cy="184"/>
          </a:xfrm>
        </p:grpSpPr>
        <p:sp>
          <p:nvSpPr>
            <p:cNvPr id="48187" name="Rectangle 7"/>
            <p:cNvSpPr>
              <a:spLocks noChangeArrowheads="1"/>
            </p:cNvSpPr>
            <p:nvPr/>
          </p:nvSpPr>
          <p:spPr bwMode="auto">
            <a:xfrm>
              <a:off x="3800" y="1448"/>
              <a:ext cx="1336" cy="18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eaLnBrk="0" hangingPunct="0"/>
              <a:r>
                <a:rPr lang="en-US" altLang="zh-CN" sz="2000" b="1"/>
                <a:t>C    </a:t>
              </a:r>
              <a:r>
                <a:rPr lang="en-US" altLang="zh-CN" sz="1600" b="1"/>
                <a:t>host A      host B</a:t>
              </a:r>
            </a:p>
          </p:txBody>
        </p:sp>
        <p:sp>
          <p:nvSpPr>
            <p:cNvPr id="48188" name="Line 8"/>
            <p:cNvSpPr>
              <a:spLocks noChangeShapeType="1"/>
            </p:cNvSpPr>
            <p:nvPr/>
          </p:nvSpPr>
          <p:spPr bwMode="auto">
            <a:xfrm>
              <a:off x="3988" y="1448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8189" name="Line 9"/>
            <p:cNvSpPr>
              <a:spLocks noChangeShapeType="1"/>
            </p:cNvSpPr>
            <p:nvPr/>
          </p:nvSpPr>
          <p:spPr bwMode="auto">
            <a:xfrm>
              <a:off x="4564" y="1448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8135" name="Line 10"/>
          <p:cNvSpPr>
            <a:spLocks noChangeShapeType="1"/>
          </p:cNvSpPr>
          <p:nvPr/>
        </p:nvSpPr>
        <p:spPr bwMode="auto">
          <a:xfrm>
            <a:off x="622300" y="29781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6" name="Rectangle 11"/>
          <p:cNvSpPr>
            <a:spLocks noChangeArrowheads="1"/>
          </p:cNvSpPr>
          <p:nvPr/>
        </p:nvSpPr>
        <p:spPr bwMode="auto">
          <a:xfrm>
            <a:off x="830263" y="2552700"/>
            <a:ext cx="141287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发送请求</a:t>
            </a:r>
          </a:p>
        </p:txBody>
      </p:sp>
      <p:sp>
        <p:nvSpPr>
          <p:cNvPr id="48137" name="Line 12"/>
          <p:cNvSpPr>
            <a:spLocks noChangeShapeType="1"/>
          </p:cNvSpPr>
          <p:nvPr/>
        </p:nvSpPr>
        <p:spPr bwMode="auto">
          <a:xfrm>
            <a:off x="3429000" y="312420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38" name="Rectangle 13"/>
          <p:cNvSpPr>
            <a:spLocks noChangeArrowheads="1"/>
          </p:cNvSpPr>
          <p:nvPr/>
        </p:nvSpPr>
        <p:spPr bwMode="auto">
          <a:xfrm>
            <a:off x="3789363" y="2590800"/>
            <a:ext cx="141287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同意发送</a:t>
            </a:r>
          </a:p>
        </p:txBody>
      </p:sp>
      <p:sp>
        <p:nvSpPr>
          <p:cNvPr id="48139" name="Rectangle 14"/>
          <p:cNvSpPr>
            <a:spLocks noChangeArrowheads="1"/>
          </p:cNvSpPr>
          <p:nvPr/>
        </p:nvSpPr>
        <p:spPr bwMode="auto">
          <a:xfrm>
            <a:off x="5880100" y="2832100"/>
            <a:ext cx="2578100" cy="292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eaLnBrk="0" hangingPunct="0"/>
            <a:r>
              <a:rPr lang="en-US" altLang="zh-CN" sz="1600" b="1"/>
              <a:t>S   File A  File B  size type  ...</a:t>
            </a:r>
          </a:p>
        </p:txBody>
      </p:sp>
      <p:sp>
        <p:nvSpPr>
          <p:cNvPr id="48140" name="Line 15"/>
          <p:cNvSpPr>
            <a:spLocks noChangeShapeType="1"/>
          </p:cNvSpPr>
          <p:nvPr/>
        </p:nvSpPr>
        <p:spPr bwMode="auto">
          <a:xfrm>
            <a:off x="61785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41" name="Line 16"/>
          <p:cNvSpPr>
            <a:spLocks noChangeShapeType="1"/>
          </p:cNvSpPr>
          <p:nvPr/>
        </p:nvSpPr>
        <p:spPr bwMode="auto">
          <a:xfrm>
            <a:off x="67881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42" name="Line 17"/>
          <p:cNvSpPr>
            <a:spLocks noChangeShapeType="1"/>
          </p:cNvSpPr>
          <p:nvPr/>
        </p:nvSpPr>
        <p:spPr bwMode="auto">
          <a:xfrm>
            <a:off x="73977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43" name="Line 18"/>
          <p:cNvSpPr>
            <a:spLocks noChangeShapeType="1"/>
          </p:cNvSpPr>
          <p:nvPr/>
        </p:nvSpPr>
        <p:spPr bwMode="auto">
          <a:xfrm>
            <a:off x="77787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44" name="Line 19"/>
          <p:cNvSpPr>
            <a:spLocks noChangeShapeType="1"/>
          </p:cNvSpPr>
          <p:nvPr/>
        </p:nvSpPr>
        <p:spPr bwMode="auto">
          <a:xfrm>
            <a:off x="8235950" y="28321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45" name="Line 20"/>
          <p:cNvSpPr>
            <a:spLocks noChangeShapeType="1"/>
          </p:cNvSpPr>
          <p:nvPr/>
        </p:nvSpPr>
        <p:spPr bwMode="auto">
          <a:xfrm>
            <a:off x="622300" y="36639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46" name="Rectangle 21"/>
          <p:cNvSpPr>
            <a:spLocks noChangeArrowheads="1"/>
          </p:cNvSpPr>
          <p:nvPr/>
        </p:nvSpPr>
        <p:spPr bwMode="auto">
          <a:xfrm>
            <a:off x="830263" y="3238500"/>
            <a:ext cx="1720850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第一个记录</a:t>
            </a:r>
          </a:p>
        </p:txBody>
      </p:sp>
      <p:sp>
        <p:nvSpPr>
          <p:cNvPr id="48147" name="Line 22"/>
          <p:cNvSpPr>
            <a:spLocks noChangeShapeType="1"/>
          </p:cNvSpPr>
          <p:nvPr/>
        </p:nvSpPr>
        <p:spPr bwMode="auto">
          <a:xfrm>
            <a:off x="3505200" y="377825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48" name="Rectangle 23"/>
          <p:cNvSpPr>
            <a:spLocks noChangeArrowheads="1"/>
          </p:cNvSpPr>
          <p:nvPr/>
        </p:nvSpPr>
        <p:spPr bwMode="auto">
          <a:xfrm>
            <a:off x="3865563" y="3276600"/>
            <a:ext cx="7969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确认</a:t>
            </a:r>
          </a:p>
        </p:txBody>
      </p:sp>
      <p:sp>
        <p:nvSpPr>
          <p:cNvPr id="48149" name="Line 24"/>
          <p:cNvSpPr>
            <a:spLocks noChangeShapeType="1"/>
          </p:cNvSpPr>
          <p:nvPr/>
        </p:nvSpPr>
        <p:spPr bwMode="auto">
          <a:xfrm>
            <a:off x="622300" y="43497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50" name="Rectangle 25"/>
          <p:cNvSpPr>
            <a:spLocks noChangeArrowheads="1"/>
          </p:cNvSpPr>
          <p:nvPr/>
        </p:nvSpPr>
        <p:spPr bwMode="auto">
          <a:xfrm>
            <a:off x="609600" y="3889375"/>
            <a:ext cx="2019300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最后一个记录</a:t>
            </a:r>
          </a:p>
        </p:txBody>
      </p:sp>
      <p:sp>
        <p:nvSpPr>
          <p:cNvPr id="48151" name="Line 26"/>
          <p:cNvSpPr>
            <a:spLocks noChangeShapeType="1"/>
          </p:cNvSpPr>
          <p:nvPr/>
        </p:nvSpPr>
        <p:spPr bwMode="auto">
          <a:xfrm>
            <a:off x="3505200" y="454025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52" name="Rectangle 27"/>
          <p:cNvSpPr>
            <a:spLocks noChangeArrowheads="1"/>
          </p:cNvSpPr>
          <p:nvPr/>
        </p:nvSpPr>
        <p:spPr bwMode="auto">
          <a:xfrm>
            <a:off x="4017963" y="4038600"/>
            <a:ext cx="7969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确认</a:t>
            </a:r>
          </a:p>
        </p:txBody>
      </p:sp>
      <p:grpSp>
        <p:nvGrpSpPr>
          <p:cNvPr id="48153" name="Group 28"/>
          <p:cNvGrpSpPr>
            <a:grpSpLocks/>
          </p:cNvGrpSpPr>
          <p:nvPr/>
        </p:nvGrpSpPr>
        <p:grpSpPr bwMode="auto">
          <a:xfrm>
            <a:off x="5880100" y="3500438"/>
            <a:ext cx="2578100" cy="317500"/>
            <a:chOff x="3704" y="2296"/>
            <a:chExt cx="1624" cy="200"/>
          </a:xfrm>
        </p:grpSpPr>
        <p:sp>
          <p:nvSpPr>
            <p:cNvPr id="48183" name="Rectangle 29"/>
            <p:cNvSpPr>
              <a:spLocks noChangeArrowheads="1"/>
            </p:cNvSpPr>
            <p:nvPr/>
          </p:nvSpPr>
          <p:spPr bwMode="auto">
            <a:xfrm>
              <a:off x="3704" y="2296"/>
              <a:ext cx="1624" cy="18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eaLnBrk="0" hangingPunct="0"/>
              <a:r>
                <a:rPr lang="en-US" altLang="zh-CN" sz="2000" b="1"/>
                <a:t>R  length  0     data        </a:t>
              </a:r>
            </a:p>
          </p:txBody>
        </p:sp>
        <p:sp>
          <p:nvSpPr>
            <p:cNvPr id="48184" name="Line 30"/>
            <p:cNvSpPr>
              <a:spLocks noChangeShapeType="1"/>
            </p:cNvSpPr>
            <p:nvPr/>
          </p:nvSpPr>
          <p:spPr bwMode="auto">
            <a:xfrm>
              <a:off x="3892" y="2312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8185" name="Line 31"/>
            <p:cNvSpPr>
              <a:spLocks noChangeShapeType="1"/>
            </p:cNvSpPr>
            <p:nvPr/>
          </p:nvSpPr>
          <p:spPr bwMode="auto">
            <a:xfrm>
              <a:off x="4420" y="2312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8186" name="Line 32"/>
            <p:cNvSpPr>
              <a:spLocks noChangeShapeType="1"/>
            </p:cNvSpPr>
            <p:nvPr/>
          </p:nvSpPr>
          <p:spPr bwMode="auto">
            <a:xfrm>
              <a:off x="4564" y="2312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48154" name="Group 33"/>
          <p:cNvGrpSpPr>
            <a:grpSpLocks/>
          </p:cNvGrpSpPr>
          <p:nvPr/>
        </p:nvGrpSpPr>
        <p:grpSpPr bwMode="auto">
          <a:xfrm>
            <a:off x="5880100" y="4221163"/>
            <a:ext cx="2578100" cy="292100"/>
            <a:chOff x="3704" y="2744"/>
            <a:chExt cx="1624" cy="184"/>
          </a:xfrm>
        </p:grpSpPr>
        <p:sp>
          <p:nvSpPr>
            <p:cNvPr id="48179" name="Rectangle 34"/>
            <p:cNvSpPr>
              <a:spLocks noChangeArrowheads="1"/>
            </p:cNvSpPr>
            <p:nvPr/>
          </p:nvSpPr>
          <p:spPr bwMode="auto">
            <a:xfrm>
              <a:off x="3704" y="2744"/>
              <a:ext cx="1624" cy="18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eaLnBrk="0" hangingPunct="0"/>
              <a:r>
                <a:rPr lang="en-US" altLang="zh-CN" sz="2000" b="1"/>
                <a:t>R  length  1    data        </a:t>
              </a:r>
            </a:p>
          </p:txBody>
        </p:sp>
        <p:sp>
          <p:nvSpPr>
            <p:cNvPr id="48180" name="Line 35"/>
            <p:cNvSpPr>
              <a:spLocks noChangeShapeType="1"/>
            </p:cNvSpPr>
            <p:nvPr/>
          </p:nvSpPr>
          <p:spPr bwMode="auto">
            <a:xfrm>
              <a:off x="3892" y="2744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8181" name="Line 36"/>
            <p:cNvSpPr>
              <a:spLocks noChangeShapeType="1"/>
            </p:cNvSpPr>
            <p:nvPr/>
          </p:nvSpPr>
          <p:spPr bwMode="auto">
            <a:xfrm>
              <a:off x="4420" y="2744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8182" name="Line 37"/>
            <p:cNvSpPr>
              <a:spLocks noChangeShapeType="1"/>
            </p:cNvSpPr>
            <p:nvPr/>
          </p:nvSpPr>
          <p:spPr bwMode="auto">
            <a:xfrm>
              <a:off x="4564" y="2744"/>
              <a:ext cx="0" cy="1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8155" name="Line 38"/>
          <p:cNvSpPr>
            <a:spLocks noChangeShapeType="1"/>
          </p:cNvSpPr>
          <p:nvPr/>
        </p:nvSpPr>
        <p:spPr bwMode="auto">
          <a:xfrm>
            <a:off x="698500" y="5035550"/>
            <a:ext cx="17399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56" name="Rectangle 39"/>
          <p:cNvSpPr>
            <a:spLocks noChangeArrowheads="1"/>
          </p:cNvSpPr>
          <p:nvPr/>
        </p:nvSpPr>
        <p:spPr bwMode="auto">
          <a:xfrm>
            <a:off x="754063" y="4572000"/>
            <a:ext cx="140652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拆链请求</a:t>
            </a:r>
          </a:p>
        </p:txBody>
      </p:sp>
      <p:sp>
        <p:nvSpPr>
          <p:cNvPr id="48157" name="Line 40"/>
          <p:cNvSpPr>
            <a:spLocks noChangeShapeType="1"/>
          </p:cNvSpPr>
          <p:nvPr/>
        </p:nvSpPr>
        <p:spPr bwMode="auto">
          <a:xfrm>
            <a:off x="3505200" y="5226050"/>
            <a:ext cx="1511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58" name="Rectangle 41"/>
          <p:cNvSpPr>
            <a:spLocks noChangeArrowheads="1"/>
          </p:cNvSpPr>
          <p:nvPr/>
        </p:nvSpPr>
        <p:spPr bwMode="auto">
          <a:xfrm>
            <a:off x="3865563" y="4724400"/>
            <a:ext cx="1412875" cy="4540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/>
          <a:p>
            <a:pPr eaLnBrk="0" hangingPunct="0"/>
            <a:r>
              <a:rPr lang="zh-CN" altLang="en-US" b="1"/>
              <a:t>拆链确认</a:t>
            </a:r>
          </a:p>
        </p:txBody>
      </p:sp>
      <p:sp>
        <p:nvSpPr>
          <p:cNvPr id="48159" name="Rectangle 42"/>
          <p:cNvSpPr>
            <a:spLocks noChangeArrowheads="1"/>
          </p:cNvSpPr>
          <p:nvPr/>
        </p:nvSpPr>
        <p:spPr bwMode="auto">
          <a:xfrm>
            <a:off x="6108700" y="4965700"/>
            <a:ext cx="2120900" cy="292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 anchor="ctr"/>
          <a:lstStyle/>
          <a:p>
            <a:pPr eaLnBrk="0" hangingPunct="0"/>
            <a:r>
              <a:rPr lang="en-US" altLang="zh-CN" sz="2000" b="1"/>
              <a:t>D    </a:t>
            </a:r>
            <a:r>
              <a:rPr lang="en-US" altLang="zh-CN" sz="1600" b="1"/>
              <a:t>host A      host B</a:t>
            </a:r>
          </a:p>
        </p:txBody>
      </p:sp>
      <p:sp>
        <p:nvSpPr>
          <p:cNvPr id="48160" name="Line 43"/>
          <p:cNvSpPr>
            <a:spLocks noChangeShapeType="1"/>
          </p:cNvSpPr>
          <p:nvPr/>
        </p:nvSpPr>
        <p:spPr bwMode="auto">
          <a:xfrm>
            <a:off x="6559550" y="49657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61" name="Line 44"/>
          <p:cNvSpPr>
            <a:spLocks noChangeShapeType="1"/>
          </p:cNvSpPr>
          <p:nvPr/>
        </p:nvSpPr>
        <p:spPr bwMode="auto">
          <a:xfrm>
            <a:off x="7321550" y="4965700"/>
            <a:ext cx="0" cy="292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62" name="Line 45"/>
          <p:cNvSpPr>
            <a:spLocks noChangeShapeType="1"/>
          </p:cNvSpPr>
          <p:nvPr/>
        </p:nvSpPr>
        <p:spPr bwMode="auto">
          <a:xfrm>
            <a:off x="2916238" y="1412875"/>
            <a:ext cx="0" cy="424815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63" name="Line 46"/>
          <p:cNvSpPr>
            <a:spLocks noChangeShapeType="1"/>
          </p:cNvSpPr>
          <p:nvPr/>
        </p:nvSpPr>
        <p:spPr bwMode="auto">
          <a:xfrm flipH="1">
            <a:off x="5508625" y="1341438"/>
            <a:ext cx="0" cy="424815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8164" name="Rectangle 47"/>
          <p:cNvSpPr>
            <a:spLocks noChangeArrowheads="1"/>
          </p:cNvSpPr>
          <p:nvPr/>
        </p:nvSpPr>
        <p:spPr bwMode="auto">
          <a:xfrm>
            <a:off x="609600" y="5791200"/>
            <a:ext cx="7772400" cy="8778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342900" indent="-342900">
              <a:spcBef>
                <a:spcPct val="20000"/>
              </a:spcBef>
            </a:pPr>
            <a:r>
              <a:rPr lang="zh-CN" altLang="en-US" b="1" dirty="0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遵循协议</a:t>
            </a:r>
            <a:r>
              <a:rPr lang="zh-CN" altLang="en-US" b="1" dirty="0">
                <a:latin typeface="楷体" pitchFamily="18" charset="-122"/>
                <a:ea typeface="楷体" pitchFamily="18" charset="-122"/>
              </a:rPr>
              <a:t>是计算机之间得以正确通信的保障！</a:t>
            </a:r>
          </a:p>
          <a:p>
            <a:pPr marL="342900" indent="-342900">
              <a:spcBef>
                <a:spcPct val="20000"/>
              </a:spcBef>
            </a:pPr>
            <a:r>
              <a:rPr lang="zh-CN" altLang="en-US" b="1" dirty="0">
                <a:latin typeface="楷体" pitchFamily="18" charset="-122"/>
                <a:ea typeface="楷体" pitchFamily="18" charset="-122"/>
              </a:rPr>
              <a:t>协议及其有效性</a:t>
            </a:r>
            <a:r>
              <a:rPr lang="en-US" altLang="zh-CN" b="1" dirty="0">
                <a:latin typeface="楷体" pitchFamily="18" charset="-122"/>
                <a:ea typeface="楷体" pitchFamily="18" charset="-122"/>
              </a:rPr>
              <a:t>/</a:t>
            </a:r>
            <a:r>
              <a:rPr lang="zh-CN" altLang="en-US" b="1" dirty="0">
                <a:latin typeface="楷体" pitchFamily="18" charset="-122"/>
                <a:ea typeface="楷体" pitchFamily="18" charset="-122"/>
              </a:rPr>
              <a:t>高效性一直</a:t>
            </a:r>
            <a:r>
              <a:rPr lang="zh-CN" altLang="en-US" b="1" dirty="0" smtClean="0">
                <a:latin typeface="楷体" pitchFamily="18" charset="-122"/>
                <a:ea typeface="楷体" pitchFamily="18" charset="-122"/>
              </a:rPr>
              <a:t>是业界</a:t>
            </a:r>
            <a:r>
              <a:rPr lang="zh-CN" altLang="en-US" b="1" dirty="0">
                <a:latin typeface="楷体" pitchFamily="18" charset="-122"/>
                <a:ea typeface="楷体" pitchFamily="18" charset="-122"/>
              </a:rPr>
              <a:t>研究的重点。              </a:t>
            </a:r>
          </a:p>
        </p:txBody>
      </p:sp>
      <p:sp>
        <p:nvSpPr>
          <p:cNvPr id="48165" name="Text Box 48"/>
          <p:cNvSpPr txBox="1">
            <a:spLocks noChangeArrowheads="1"/>
          </p:cNvSpPr>
          <p:nvPr/>
        </p:nvSpPr>
        <p:spPr bwMode="auto">
          <a:xfrm>
            <a:off x="8578850" y="117475"/>
            <a:ext cx="49244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CN" dirty="0" smtClean="0"/>
              <a:t>32</a:t>
            </a:r>
            <a:endParaRPr lang="en-US" altLang="zh-CN" dirty="0"/>
          </a:p>
        </p:txBody>
      </p:sp>
      <p:sp>
        <p:nvSpPr>
          <p:cNvPr id="48166" name="Text Box 49"/>
          <p:cNvSpPr txBox="1">
            <a:spLocks noChangeArrowheads="1"/>
          </p:cNvSpPr>
          <p:nvPr/>
        </p:nvSpPr>
        <p:spPr bwMode="auto">
          <a:xfrm>
            <a:off x="593725" y="333375"/>
            <a:ext cx="2393950" cy="480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zh-CN" altLang="en-US" sz="2800" b="1" dirty="0">
                <a:latin typeface="楷体" pitchFamily="18" charset="-122"/>
                <a:ea typeface="楷体" pitchFamily="18" charset="-122"/>
              </a:rPr>
              <a:t>例：文件传输</a:t>
            </a:r>
            <a:endParaRPr lang="zh-CN" altLang="en-US" sz="2800" dirty="0"/>
          </a:p>
        </p:txBody>
      </p:sp>
      <p:sp>
        <p:nvSpPr>
          <p:cNvPr id="48167" name="Text Box 50"/>
          <p:cNvSpPr txBox="1">
            <a:spLocks noChangeArrowheads="1"/>
          </p:cNvSpPr>
          <p:nvPr/>
        </p:nvSpPr>
        <p:spPr bwMode="auto">
          <a:xfrm>
            <a:off x="635000" y="1279525"/>
            <a:ext cx="6889750" cy="420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altLang="zh-CN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  </a:t>
            </a: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发送方</a:t>
            </a:r>
            <a:r>
              <a:rPr lang="en-US" altLang="zh-CN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A            </a:t>
            </a: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接收方</a:t>
            </a:r>
            <a:r>
              <a:rPr lang="en-US" altLang="zh-CN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B            </a:t>
            </a:r>
            <a:r>
              <a:rPr lang="zh-CN" altLang="en-US" b="1">
                <a:solidFill>
                  <a:srgbClr val="FF0000"/>
                </a:solidFill>
                <a:latin typeface="楷体" pitchFamily="18" charset="-122"/>
                <a:ea typeface="楷体" pitchFamily="18" charset="-122"/>
              </a:rPr>
              <a:t>协议</a:t>
            </a:r>
            <a:endParaRPr lang="zh-CN" altLang="en-US"/>
          </a:p>
        </p:txBody>
      </p:sp>
      <p:sp>
        <p:nvSpPr>
          <p:cNvPr id="686131" name="Rectangle 51"/>
          <p:cNvSpPr>
            <a:spLocks noChangeArrowheads="1"/>
          </p:cNvSpPr>
          <p:nvPr/>
        </p:nvSpPr>
        <p:spPr bwMode="auto">
          <a:xfrm>
            <a:off x="228600" y="914400"/>
            <a:ext cx="8610600" cy="76200"/>
          </a:xfrm>
          <a:prstGeom prst="rect">
            <a:avLst/>
          </a:prstGeom>
          <a:gradFill rotWithShape="0">
            <a:gsLst>
              <a:gs pos="0">
                <a:srgbClr val="66FF99"/>
              </a:gs>
              <a:gs pos="50000">
                <a:srgbClr val="FFFF66"/>
              </a:gs>
              <a:gs pos="100000">
                <a:srgbClr val="66FF99"/>
              </a:gs>
            </a:gsLst>
            <a:lin ang="2700000" scaled="1"/>
          </a:gradFill>
          <a:ln w="12700">
            <a:noFill/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grpSp>
        <p:nvGrpSpPr>
          <p:cNvPr id="48169" name="Group 60"/>
          <p:cNvGrpSpPr>
            <a:grpSpLocks/>
          </p:cNvGrpSpPr>
          <p:nvPr/>
        </p:nvGrpSpPr>
        <p:grpSpPr bwMode="auto">
          <a:xfrm>
            <a:off x="6948488" y="2492375"/>
            <a:ext cx="2154237" cy="2376488"/>
            <a:chOff x="4377" y="1570"/>
            <a:chExt cx="1357" cy="1497"/>
          </a:xfrm>
        </p:grpSpPr>
        <p:sp>
          <p:nvSpPr>
            <p:cNvPr id="48170" name="Line 61"/>
            <p:cNvSpPr>
              <a:spLocks noChangeShapeType="1"/>
            </p:cNvSpPr>
            <p:nvPr/>
          </p:nvSpPr>
          <p:spPr bwMode="auto">
            <a:xfrm>
              <a:off x="4377" y="1570"/>
              <a:ext cx="0" cy="18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71" name="Line 62"/>
            <p:cNvSpPr>
              <a:spLocks noChangeShapeType="1"/>
            </p:cNvSpPr>
            <p:nvPr/>
          </p:nvSpPr>
          <p:spPr bwMode="auto">
            <a:xfrm>
              <a:off x="4377" y="1979"/>
              <a:ext cx="0" cy="18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72" name="Line 63"/>
            <p:cNvSpPr>
              <a:spLocks noChangeShapeType="1"/>
            </p:cNvSpPr>
            <p:nvPr/>
          </p:nvSpPr>
          <p:spPr bwMode="auto">
            <a:xfrm>
              <a:off x="4377" y="2432"/>
              <a:ext cx="0" cy="18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73" name="Line 64"/>
            <p:cNvSpPr>
              <a:spLocks noChangeShapeType="1"/>
            </p:cNvSpPr>
            <p:nvPr/>
          </p:nvSpPr>
          <p:spPr bwMode="auto">
            <a:xfrm>
              <a:off x="4377" y="2885"/>
              <a:ext cx="0" cy="18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74" name="Line 65"/>
            <p:cNvSpPr>
              <a:spLocks noChangeShapeType="1"/>
            </p:cNvSpPr>
            <p:nvPr/>
          </p:nvSpPr>
          <p:spPr bwMode="auto">
            <a:xfrm>
              <a:off x="4422" y="1661"/>
              <a:ext cx="998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75" name="Line 66"/>
            <p:cNvSpPr>
              <a:spLocks noChangeShapeType="1"/>
            </p:cNvSpPr>
            <p:nvPr/>
          </p:nvSpPr>
          <p:spPr bwMode="auto">
            <a:xfrm flipV="1">
              <a:off x="4422" y="1797"/>
              <a:ext cx="953" cy="318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76" name="Line 67"/>
            <p:cNvSpPr>
              <a:spLocks noChangeShapeType="1"/>
            </p:cNvSpPr>
            <p:nvPr/>
          </p:nvSpPr>
          <p:spPr bwMode="auto">
            <a:xfrm flipV="1">
              <a:off x="4422" y="1933"/>
              <a:ext cx="953" cy="59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77" name="Line 68"/>
            <p:cNvSpPr>
              <a:spLocks noChangeShapeType="1"/>
            </p:cNvSpPr>
            <p:nvPr/>
          </p:nvSpPr>
          <p:spPr bwMode="auto">
            <a:xfrm flipV="1">
              <a:off x="4422" y="2069"/>
              <a:ext cx="907" cy="907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prstDash val="dash"/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178" name="Text Box 69"/>
            <p:cNvSpPr txBox="1">
              <a:spLocks noChangeArrowheads="1"/>
            </p:cNvSpPr>
            <p:nvPr/>
          </p:nvSpPr>
          <p:spPr bwMode="auto">
            <a:xfrm>
              <a:off x="5420" y="1587"/>
              <a:ext cx="314" cy="37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vert="eaVert" wrap="none">
              <a:spAutoFit/>
            </a:bodyPr>
            <a:lstStyle/>
            <a:p>
              <a:r>
                <a:rPr lang="zh-CN" altLang="en-US" sz="2000" b="1">
                  <a:solidFill>
                    <a:srgbClr val="FF0000"/>
                  </a:solidFill>
                </a:rPr>
                <a:t>时序</a:t>
              </a:r>
            </a:p>
          </p:txBody>
        </p:sp>
      </p:grp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0850"/>
      </p:ext>
    </p:extLst>
  </p:cSld>
  <p:clrMapOvr>
    <a:masterClrMapping/>
  </p:clrMapOvr>
  <p:transition advTm="436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 Box 2"/>
          <p:cNvSpPr txBox="1">
            <a:spLocks noChangeArrowheads="1"/>
          </p:cNvSpPr>
          <p:nvPr/>
        </p:nvSpPr>
        <p:spPr bwMode="auto">
          <a:xfrm>
            <a:off x="142875" y="764704"/>
            <a:ext cx="8893175" cy="598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spcAft>
                <a:spcPts val="600"/>
              </a:spcAft>
            </a:pPr>
            <a:r>
              <a:rPr lang="zh-CN" altLang="en-US" sz="2800" b="1" dirty="0"/>
              <a:t>网络定义：</a:t>
            </a:r>
            <a:r>
              <a:rPr lang="zh-CN" altLang="en-US" sz="2400" b="1" dirty="0"/>
              <a:t>为</a:t>
            </a:r>
            <a:r>
              <a:rPr lang="zh-CN" altLang="en-US" sz="2400" b="1" u="sng" dirty="0">
                <a:solidFill>
                  <a:srgbClr val="FF0000"/>
                </a:solidFill>
              </a:rPr>
              <a:t>共享资源</a:t>
            </a:r>
            <a:r>
              <a:rPr lang="zh-CN" altLang="en-US" sz="2400" b="1" dirty="0"/>
              <a:t>（硬件、软件和信息等）而连接起来的、</a:t>
            </a:r>
            <a:r>
              <a:rPr lang="zh-CN" altLang="en-US" sz="2400" b="1" u="sng" dirty="0">
                <a:solidFill>
                  <a:srgbClr val="FF0000"/>
                </a:solidFill>
              </a:rPr>
              <a:t>在协议控制下</a:t>
            </a:r>
            <a:r>
              <a:rPr lang="zh-CN" altLang="en-US" sz="2400" b="1" dirty="0"/>
              <a:t>由一台或多台具有</a:t>
            </a:r>
            <a:r>
              <a:rPr lang="zh-CN" altLang="en-US" sz="2400" b="1" u="sng" dirty="0">
                <a:solidFill>
                  <a:srgbClr val="FF0000"/>
                </a:solidFill>
              </a:rPr>
              <a:t>独立自治</a:t>
            </a:r>
            <a:r>
              <a:rPr lang="zh-CN" altLang="en-US" sz="2400" b="1" dirty="0"/>
              <a:t>能力的计算机和传输设备等组成的系统。</a:t>
            </a:r>
          </a:p>
          <a:p>
            <a:pPr>
              <a:lnSpc>
                <a:spcPct val="110000"/>
              </a:lnSpc>
              <a:spcBef>
                <a:spcPct val="15000"/>
              </a:spcBef>
            </a:pPr>
            <a:r>
              <a:rPr lang="zh-CN" altLang="en-US" sz="2800" b="1" dirty="0"/>
              <a:t>网络分类：</a:t>
            </a:r>
          </a:p>
          <a:p>
            <a:pPr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lang="zh-CN" altLang="en-US" sz="2200" b="1" dirty="0"/>
              <a:t>覆盖范围：广域网、局域网、城域网、个人区域网、</a:t>
            </a:r>
            <a:r>
              <a:rPr lang="zh-CN" altLang="en-US" sz="2200" b="1" dirty="0">
                <a:solidFill>
                  <a:srgbClr val="FF0000"/>
                </a:solidFill>
              </a:rPr>
              <a:t>园区网；</a:t>
            </a:r>
          </a:p>
          <a:p>
            <a:pPr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lang="zh-CN" altLang="en-US" sz="2200" b="1" dirty="0"/>
              <a:t>拓扑结构：星型网、总线网、环型网、网状网、树状网；</a:t>
            </a:r>
          </a:p>
          <a:p>
            <a:pPr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lang="zh-CN" altLang="en-US" sz="2200" b="1" dirty="0"/>
              <a:t>管理性质：公用网、专用网、</a:t>
            </a:r>
            <a:r>
              <a:rPr lang="zh-CN" altLang="en-US" sz="2200" b="1" dirty="0">
                <a:solidFill>
                  <a:srgbClr val="FF0000"/>
                </a:solidFill>
              </a:rPr>
              <a:t>虚拟专用网（</a:t>
            </a:r>
            <a:r>
              <a:rPr lang="en-US" altLang="zh-CN" sz="2200" b="1" dirty="0">
                <a:solidFill>
                  <a:srgbClr val="FF0000"/>
                </a:solidFill>
              </a:rPr>
              <a:t>VPN</a:t>
            </a:r>
            <a:r>
              <a:rPr lang="zh-CN" altLang="en-US" sz="2200" b="1" dirty="0">
                <a:solidFill>
                  <a:srgbClr val="FF0000"/>
                </a:solidFill>
              </a:rPr>
              <a:t>）</a:t>
            </a:r>
            <a:r>
              <a:rPr lang="zh-CN" altLang="en-US" sz="2200" b="1" dirty="0"/>
              <a:t>；</a:t>
            </a:r>
          </a:p>
          <a:p>
            <a:pPr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lang="zh-CN" altLang="en-US" sz="2200" b="1" dirty="0"/>
              <a:t>                   </a:t>
            </a:r>
            <a:r>
              <a:rPr lang="zh-CN" altLang="en-US" sz="2200" b="1" dirty="0" smtClean="0"/>
              <a:t>   </a:t>
            </a:r>
            <a:r>
              <a:rPr lang="zh-CN" altLang="en-US" sz="2200" b="1" dirty="0"/>
              <a:t>因特网、内联网、外联网、</a:t>
            </a:r>
            <a:r>
              <a:rPr lang="zh-CN" altLang="en-US" sz="2200" b="1" dirty="0">
                <a:solidFill>
                  <a:srgbClr val="FF0000"/>
                </a:solidFill>
              </a:rPr>
              <a:t>接入网</a:t>
            </a:r>
            <a:r>
              <a:rPr lang="zh-CN" altLang="en-US" sz="2200" b="1" dirty="0"/>
              <a:t>；</a:t>
            </a:r>
          </a:p>
          <a:p>
            <a:pPr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lang="zh-CN" altLang="en-US" sz="2200" b="1" dirty="0"/>
              <a:t>交换方式：电路交换网、报文交换网、</a:t>
            </a:r>
            <a:r>
              <a:rPr lang="zh-CN" altLang="en-US" sz="2200" b="1" dirty="0">
                <a:solidFill>
                  <a:srgbClr val="FF0000"/>
                </a:solidFill>
              </a:rPr>
              <a:t>分组交换网</a:t>
            </a:r>
            <a:r>
              <a:rPr lang="zh-CN" altLang="en-US" sz="2200" b="1" dirty="0"/>
              <a:t>；</a:t>
            </a:r>
          </a:p>
          <a:p>
            <a:pPr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lang="zh-CN" altLang="en-US" sz="2200" b="1" dirty="0"/>
              <a:t>功能特性：通信（子）网、资源（子）网。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zh-CN" altLang="en-US" sz="2800" b="1" dirty="0"/>
              <a:t>计算机通信：</a:t>
            </a:r>
            <a:r>
              <a:rPr lang="zh-CN" altLang="en-US" sz="2400" b="1" dirty="0"/>
              <a:t>协议控制下的</a:t>
            </a:r>
            <a:r>
              <a:rPr lang="zh-CN" altLang="en-US" sz="2400" b="1" dirty="0">
                <a:solidFill>
                  <a:srgbClr val="FF0000"/>
                </a:solidFill>
              </a:rPr>
              <a:t>进程之间</a:t>
            </a:r>
            <a:r>
              <a:rPr lang="zh-CN" altLang="en-US" sz="2400" b="1" dirty="0"/>
              <a:t>的通信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zh-CN" altLang="en-US" sz="2400" b="1" dirty="0" smtClean="0"/>
              <a:t>通信协议</a:t>
            </a:r>
            <a:r>
              <a:rPr lang="zh-CN" altLang="en-US" sz="2400" b="1" dirty="0"/>
              <a:t>：相关通信的</a:t>
            </a:r>
            <a:r>
              <a:rPr lang="zh-CN" altLang="en-US" sz="2400" b="1" dirty="0">
                <a:solidFill>
                  <a:srgbClr val="FF0000"/>
                </a:solidFill>
              </a:rPr>
              <a:t>语义、语法</a:t>
            </a:r>
            <a:r>
              <a:rPr lang="zh-CN" altLang="en-US" sz="2400" b="1" dirty="0"/>
              <a:t>和</a:t>
            </a:r>
            <a:r>
              <a:rPr lang="zh-CN" altLang="en-US" sz="2400" b="1" dirty="0">
                <a:solidFill>
                  <a:srgbClr val="FF0000"/>
                </a:solidFill>
              </a:rPr>
              <a:t>交互时序</a:t>
            </a:r>
            <a:r>
              <a:rPr lang="zh-CN" altLang="en-US" sz="2400" b="1" dirty="0"/>
              <a:t>的约定</a:t>
            </a:r>
            <a:r>
              <a:rPr lang="zh-CN" altLang="en-US" sz="2400" b="1" dirty="0" smtClean="0"/>
              <a:t>。</a:t>
            </a:r>
            <a:endParaRPr lang="zh-CN" altLang="en-US" sz="2400" dirty="0"/>
          </a:p>
        </p:txBody>
      </p:sp>
      <p:sp>
        <p:nvSpPr>
          <p:cNvPr id="680963" name="Rectangle 3"/>
          <p:cNvSpPr>
            <a:spLocks noChangeArrowheads="1"/>
          </p:cNvSpPr>
          <p:nvPr/>
        </p:nvSpPr>
        <p:spPr bwMode="auto">
          <a:xfrm>
            <a:off x="228600" y="685800"/>
            <a:ext cx="8610600" cy="76200"/>
          </a:xfrm>
          <a:prstGeom prst="rect">
            <a:avLst/>
          </a:prstGeom>
          <a:gradFill rotWithShape="0">
            <a:gsLst>
              <a:gs pos="0">
                <a:srgbClr val="66FF99"/>
              </a:gs>
              <a:gs pos="50000">
                <a:srgbClr val="FFFF66"/>
              </a:gs>
              <a:gs pos="100000">
                <a:srgbClr val="66FF99"/>
              </a:gs>
            </a:gsLst>
            <a:lin ang="2700000" scaled="1"/>
          </a:gradFill>
          <a:ln w="12700">
            <a:noFill/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49156" name="Rectangle 4"/>
          <p:cNvSpPr>
            <a:spLocks noChangeArrowheads="1"/>
          </p:cNvSpPr>
          <p:nvPr/>
        </p:nvSpPr>
        <p:spPr bwMode="auto">
          <a:xfrm>
            <a:off x="304800" y="152400"/>
            <a:ext cx="7291388" cy="533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spcAft>
                <a:spcPct val="30000"/>
              </a:spcAft>
            </a:pPr>
            <a:r>
              <a:rPr lang="zh-CN" altLang="en-US" sz="3200" b="1">
                <a:latin typeface="楷体" pitchFamily="18" charset="-122"/>
                <a:ea typeface="楷体" pitchFamily="18" charset="-122"/>
              </a:rPr>
              <a:t>本章小结：定义和分类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59362"/>
      </p:ext>
    </p:extLst>
  </p:cSld>
  <p:clrMapOvr>
    <a:masterClrMapping/>
  </p:clrMapOvr>
  <p:transition advTm="32126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10.0"/>
  <p:tag name="PROBLEMVOICEALLOWED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955</Words>
  <Application>Microsoft Office PowerPoint</Application>
  <PresentationFormat>全屏显示(4:3)</PresentationFormat>
  <Paragraphs>223</Paragraphs>
  <Slides>10</Slides>
  <Notes>0</Notes>
  <HiddenSlides>0</HiddenSlides>
  <MMClips>9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吴国新</dc:creator>
  <cp:lastModifiedBy>吴国新</cp:lastModifiedBy>
  <cp:revision>9</cp:revision>
  <dcterms:created xsi:type="dcterms:W3CDTF">2020-02-20T15:08:57Z</dcterms:created>
  <dcterms:modified xsi:type="dcterms:W3CDTF">2020-02-24T16:03:00Z</dcterms:modified>
</cp:coreProperties>
</file>

<file path=docProps/thumbnail.jpeg>
</file>